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Aloja" charset="1" panose="02000500000000000000"/>
      <p:regular r:id="rId15"/>
    </p:embeddedFont>
    <p:embeddedFont>
      <p:font typeface="Lovelo" charset="1" panose="02000000000000000000"/>
      <p:regular r:id="rId16"/>
    </p:embeddedFont>
    <p:embeddedFont>
      <p:font typeface="Open Sans Bold" charset="1" panose="020B0806030504020204"/>
      <p:regular r:id="rId17"/>
    </p:embeddedFont>
    <p:embeddedFont>
      <p:font typeface="Aileron Bold" charset="1" panose="00000800000000000000"/>
      <p:regular r:id="rId18"/>
    </p:embeddedFont>
    <p:embeddedFont>
      <p:font typeface="Berthold Block" charset="1" panose="02000506040000020004"/>
      <p:regular r:id="rId19"/>
    </p:embeddedFont>
    <p:embeddedFont>
      <p:font typeface="Aileron" charset="1" panose="000005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../media/image10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12.png" Type="http://schemas.openxmlformats.org/officeDocument/2006/relationships/image"/><Relationship Id="rId5" Target="../media/image13.svg" Type="http://schemas.openxmlformats.org/officeDocument/2006/relationships/image"/><Relationship Id="rId6" Target="../media/image14.png" Type="http://schemas.openxmlformats.org/officeDocument/2006/relationships/image"/><Relationship Id="rId7" Target="../media/image15.svg" Type="http://schemas.openxmlformats.org/officeDocument/2006/relationships/image"/><Relationship Id="rId8" Target="../media/image16.png" Type="http://schemas.openxmlformats.org/officeDocument/2006/relationships/image"/><Relationship Id="rId9" Target="../media/image17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02E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97829" y="317782"/>
            <a:ext cx="17458954" cy="9632386"/>
            <a:chOff x="0" y="0"/>
            <a:chExt cx="5277989" cy="291195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277989" cy="2911951"/>
            </a:xfrm>
            <a:custGeom>
              <a:avLst/>
              <a:gdLst/>
              <a:ahLst/>
              <a:cxnLst/>
              <a:rect r="r" b="b" t="t" l="l"/>
              <a:pathLst>
                <a:path h="2911951" w="5277989">
                  <a:moveTo>
                    <a:pt x="0" y="0"/>
                  </a:moveTo>
                  <a:lnTo>
                    <a:pt x="5277989" y="0"/>
                  </a:lnTo>
                  <a:lnTo>
                    <a:pt x="5277989" y="2911951"/>
                  </a:lnTo>
                  <a:lnTo>
                    <a:pt x="0" y="2911951"/>
                  </a:lnTo>
                  <a:close/>
                </a:path>
              </a:pathLst>
            </a:custGeom>
            <a:solidFill>
              <a:srgbClr val="FFF4F0"/>
            </a:solid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3409760" y="2878178"/>
            <a:ext cx="4161201" cy="6698110"/>
          </a:xfrm>
          <a:custGeom>
            <a:avLst/>
            <a:gdLst/>
            <a:ahLst/>
            <a:cxnLst/>
            <a:rect r="r" b="b" t="t" l="l"/>
            <a:pathLst>
              <a:path h="6698110" w="4161201">
                <a:moveTo>
                  <a:pt x="0" y="0"/>
                </a:moveTo>
                <a:lnTo>
                  <a:pt x="4161200" y="0"/>
                </a:lnTo>
                <a:lnTo>
                  <a:pt x="4161200" y="6698110"/>
                </a:lnTo>
                <a:lnTo>
                  <a:pt x="0" y="66981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028700" y="762000"/>
            <a:ext cx="13992893" cy="5862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336"/>
              </a:lnSpc>
            </a:pPr>
            <a:r>
              <a:rPr lang="en-US" sz="8588">
                <a:solidFill>
                  <a:srgbClr val="4B3B46"/>
                </a:solidFill>
                <a:latin typeface="Aloja"/>
                <a:ea typeface="Aloja"/>
                <a:cs typeface="Aloja"/>
                <a:sym typeface="Aloja"/>
              </a:rPr>
              <a:t>Separaciones conflictivas y su impacto en el menor</a:t>
            </a:r>
          </a:p>
          <a:p>
            <a:pPr algn="ctr" marL="0" indent="0" lvl="0">
              <a:lnSpc>
                <a:spcPts val="11336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3542477" y="5724293"/>
            <a:ext cx="8965340" cy="5029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961"/>
              </a:lnSpc>
            </a:pPr>
            <a:r>
              <a:rPr lang="en-US" b="true" sz="3601">
                <a:solidFill>
                  <a:srgbClr val="702E3A"/>
                </a:solidFill>
                <a:latin typeface="Lovelo"/>
                <a:ea typeface="Lovelo"/>
                <a:cs typeface="Lovelo"/>
                <a:sym typeface="Lovelo"/>
              </a:rPr>
              <a:t>El aula como espacio de protección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908572" y="7621195"/>
            <a:ext cx="8991484" cy="5052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77"/>
              </a:lnSpc>
            </a:pPr>
            <a:r>
              <a:rPr lang="en-US" b="true" sz="2983">
                <a:solidFill>
                  <a:srgbClr val="4B3B46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Sara Villarroel Cancho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4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4000"/>
            </a:blip>
            <a:stretch>
              <a:fillRect l="0" t="-787" r="0" b="-5434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42702" y="3851188"/>
            <a:ext cx="7266913" cy="3199055"/>
            <a:chOff x="0" y="0"/>
            <a:chExt cx="9689218" cy="42654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1075575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5"/>
                  </a:lnTo>
                  <a:lnTo>
                    <a:pt x="0" y="10755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3189831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5"/>
                  </a:lnTo>
                  <a:lnTo>
                    <a:pt x="0" y="10755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2114257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4"/>
                  </a:lnTo>
                  <a:lnTo>
                    <a:pt x="0" y="10755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5"/>
                  </a:lnTo>
                  <a:lnTo>
                    <a:pt x="0" y="10755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071541" y="225067"/>
              <a:ext cx="8617676" cy="37597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Carga emocional</a:t>
              </a:r>
            </a:p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Menos en medio</a:t>
              </a:r>
            </a:p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Impacto en el aula</a:t>
              </a:r>
            </a:p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Exposición continuada</a:t>
              </a: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1956481" y="828072"/>
            <a:ext cx="15302819" cy="2143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7000">
                <a:solidFill>
                  <a:srgbClr val="4B3B46"/>
                </a:solidFill>
                <a:latin typeface="Berthold Block"/>
                <a:ea typeface="Berthold Block"/>
                <a:cs typeface="Berthold Block"/>
                <a:sym typeface="Berthold Block"/>
              </a:rPr>
              <a:t>Separaciones conflictivas: cuando </a:t>
            </a:r>
          </a:p>
          <a:p>
            <a:pPr algn="ctr" marL="0" indent="0" lvl="0">
              <a:lnSpc>
                <a:spcPts val="8400"/>
              </a:lnSpc>
              <a:spcBef>
                <a:spcPct val="0"/>
              </a:spcBef>
            </a:pPr>
            <a:r>
              <a:rPr lang="en-US" sz="7000">
                <a:solidFill>
                  <a:srgbClr val="4B3B46"/>
                </a:solidFill>
                <a:latin typeface="Berthold Block"/>
                <a:ea typeface="Berthold Block"/>
                <a:cs typeface="Berthold Block"/>
                <a:sym typeface="Berthold Block"/>
              </a:rPr>
              <a:t>el conflicto llega al aula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5553344" y="8360455"/>
            <a:ext cx="8109092" cy="1462369"/>
            <a:chOff x="0" y="0"/>
            <a:chExt cx="10812122" cy="194982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4678555" y="649409"/>
              <a:ext cx="1455012" cy="1300417"/>
            </a:xfrm>
            <a:custGeom>
              <a:avLst/>
              <a:gdLst/>
              <a:ahLst/>
              <a:cxnLst/>
              <a:rect r="r" b="b" t="t" l="l"/>
              <a:pathLst>
                <a:path h="1300417" w="1455012">
                  <a:moveTo>
                    <a:pt x="0" y="0"/>
                  </a:moveTo>
                  <a:lnTo>
                    <a:pt x="1455012" y="0"/>
                  </a:lnTo>
                  <a:lnTo>
                    <a:pt x="1455012" y="1300417"/>
                  </a:lnTo>
                  <a:lnTo>
                    <a:pt x="0" y="13004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  <p:sp>
          <p:nvSpPr>
            <p:cNvPr name="TextBox 12" id="12"/>
            <p:cNvSpPr txBox="true"/>
            <p:nvPr/>
          </p:nvSpPr>
          <p:spPr>
            <a:xfrm rot="0">
              <a:off x="0" y="-95250"/>
              <a:ext cx="10812122" cy="7446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824"/>
                </a:lnSpc>
              </a:pPr>
              <a:r>
                <a:rPr lang="en-US" sz="3216">
                  <a:solidFill>
                    <a:srgbClr val="4B3B46"/>
                  </a:solidFill>
                  <a:latin typeface="Lovelo"/>
                  <a:ea typeface="Lovelo"/>
                  <a:cs typeface="Lovelo"/>
                  <a:sym typeface="Lovelo"/>
                </a:rPr>
                <a:t>El conflicto no se queda en casa 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4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42702" y="3851188"/>
            <a:ext cx="7266913" cy="3199055"/>
            <a:chOff x="0" y="0"/>
            <a:chExt cx="9689218" cy="42654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1075575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5"/>
                  </a:lnTo>
                  <a:lnTo>
                    <a:pt x="0" y="10755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3189831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5"/>
                  </a:lnTo>
                  <a:lnTo>
                    <a:pt x="0" y="10755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2114257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4"/>
                  </a:lnTo>
                  <a:lnTo>
                    <a:pt x="0" y="10755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5"/>
                  </a:lnTo>
                  <a:lnTo>
                    <a:pt x="0" y="10755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7" id="7"/>
            <p:cNvSpPr txBox="true"/>
            <p:nvPr/>
          </p:nvSpPr>
          <p:spPr>
            <a:xfrm rot="0">
              <a:off x="1071541" y="225067"/>
              <a:ext cx="8617676" cy="37597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Mensajero</a:t>
              </a:r>
            </a:p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Confidente</a:t>
              </a:r>
            </a:p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Posicionamiento forzado</a:t>
              </a:r>
            </a:p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Violencia psicológica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1655787" y="2309775"/>
            <a:ext cx="3507946" cy="4740468"/>
          </a:xfrm>
          <a:custGeom>
            <a:avLst/>
            <a:gdLst/>
            <a:ahLst/>
            <a:cxnLst/>
            <a:rect r="r" b="b" t="t" l="l"/>
            <a:pathLst>
              <a:path h="4740468" w="3507946">
                <a:moveTo>
                  <a:pt x="0" y="0"/>
                </a:moveTo>
                <a:lnTo>
                  <a:pt x="3507946" y="0"/>
                </a:lnTo>
                <a:lnTo>
                  <a:pt x="3507946" y="4740468"/>
                </a:lnTo>
                <a:lnTo>
                  <a:pt x="0" y="474046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956481" y="828072"/>
            <a:ext cx="15302819" cy="2143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7000">
                <a:solidFill>
                  <a:srgbClr val="4B3B46"/>
                </a:solidFill>
                <a:latin typeface="Berthold Block"/>
                <a:ea typeface="Berthold Block"/>
                <a:cs typeface="Berthold Block"/>
                <a:sym typeface="Berthold Block"/>
              </a:rPr>
              <a:t>Instrumentalización del menor </a:t>
            </a:r>
          </a:p>
          <a:p>
            <a:pPr algn="ctr" marL="0" indent="0" lvl="0">
              <a:lnSpc>
                <a:spcPts val="8400"/>
              </a:lnSpc>
              <a:spcBef>
                <a:spcPct val="0"/>
              </a:spcBef>
            </a:pPr>
            <a:r>
              <a:rPr lang="en-US" sz="7000">
                <a:solidFill>
                  <a:srgbClr val="4B3B46"/>
                </a:solidFill>
                <a:latin typeface="Berthold Block"/>
                <a:ea typeface="Berthold Block"/>
                <a:cs typeface="Berthold Block"/>
                <a:sym typeface="Berthold Block"/>
              </a:rPr>
              <a:t>en el conflicto parental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080578" y="8371017"/>
            <a:ext cx="13770426" cy="5823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24"/>
              </a:lnSpc>
            </a:pPr>
            <a:r>
              <a:rPr lang="en-US" sz="3216">
                <a:solidFill>
                  <a:srgbClr val="4B3B46"/>
                </a:solidFill>
                <a:latin typeface="Lovelo"/>
                <a:ea typeface="Lovelo"/>
                <a:cs typeface="Lovelo"/>
                <a:sym typeface="Lovelo"/>
              </a:rPr>
              <a:t>el menor deja de ser sujeto para convertirse en herramienta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4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956481" y="3851188"/>
            <a:ext cx="8777969" cy="3610054"/>
            <a:chOff x="0" y="0"/>
            <a:chExt cx="11703959" cy="48134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1299226"/>
              <a:ext cx="1294354" cy="1299226"/>
            </a:xfrm>
            <a:custGeom>
              <a:avLst/>
              <a:gdLst/>
              <a:ahLst/>
              <a:cxnLst/>
              <a:rect r="r" b="b" t="t" l="l"/>
              <a:pathLst>
                <a:path h="1299226" w="1294354">
                  <a:moveTo>
                    <a:pt x="0" y="0"/>
                  </a:moveTo>
                  <a:lnTo>
                    <a:pt x="1294354" y="0"/>
                  </a:lnTo>
                  <a:lnTo>
                    <a:pt x="1294354" y="1299226"/>
                  </a:lnTo>
                  <a:lnTo>
                    <a:pt x="0" y="1299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2553888"/>
              <a:ext cx="1294354" cy="1299226"/>
            </a:xfrm>
            <a:custGeom>
              <a:avLst/>
              <a:gdLst/>
              <a:ahLst/>
              <a:cxnLst/>
              <a:rect r="r" b="b" t="t" l="l"/>
              <a:pathLst>
                <a:path h="1299226" w="1294354">
                  <a:moveTo>
                    <a:pt x="0" y="0"/>
                  </a:moveTo>
                  <a:lnTo>
                    <a:pt x="1294354" y="0"/>
                  </a:lnTo>
                  <a:lnTo>
                    <a:pt x="1294354" y="1299226"/>
                  </a:lnTo>
                  <a:lnTo>
                    <a:pt x="0" y="1299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294354" cy="1299226"/>
            </a:xfrm>
            <a:custGeom>
              <a:avLst/>
              <a:gdLst/>
              <a:ahLst/>
              <a:cxnLst/>
              <a:rect r="r" b="b" t="t" l="l"/>
              <a:pathLst>
                <a:path h="1299226" w="1294354">
                  <a:moveTo>
                    <a:pt x="0" y="0"/>
                  </a:moveTo>
                  <a:lnTo>
                    <a:pt x="1294354" y="0"/>
                  </a:lnTo>
                  <a:lnTo>
                    <a:pt x="1294354" y="1299226"/>
                  </a:lnTo>
                  <a:lnTo>
                    <a:pt x="0" y="1299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" id="6"/>
            <p:cNvSpPr txBox="true"/>
            <p:nvPr/>
          </p:nvSpPr>
          <p:spPr>
            <a:xfrm rot="0">
              <a:off x="1294354" y="267059"/>
              <a:ext cx="10409605" cy="454634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6919"/>
                </a:lnSpc>
              </a:pPr>
              <a:r>
                <a:rPr lang="en-US" sz="4613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Emocional</a:t>
              </a:r>
            </a:p>
            <a:p>
              <a:pPr algn="l">
                <a:lnSpc>
                  <a:spcPts val="6919"/>
                </a:lnSpc>
              </a:pPr>
              <a:r>
                <a:rPr lang="en-US" sz="4613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Social</a:t>
              </a:r>
            </a:p>
            <a:p>
              <a:pPr algn="l">
                <a:lnSpc>
                  <a:spcPts val="6919"/>
                </a:lnSpc>
              </a:pPr>
              <a:r>
                <a:rPr lang="en-US" sz="4613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Académico</a:t>
              </a:r>
            </a:p>
            <a:p>
              <a:pPr algn="l">
                <a:lnSpc>
                  <a:spcPts val="6919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12328860" y="1548527"/>
            <a:ext cx="5485165" cy="7709773"/>
            <a:chOff x="0" y="0"/>
            <a:chExt cx="7313553" cy="1027969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1404657"/>
              <a:ext cx="6267997" cy="8875040"/>
            </a:xfrm>
            <a:custGeom>
              <a:avLst/>
              <a:gdLst/>
              <a:ahLst/>
              <a:cxnLst/>
              <a:rect r="r" b="b" t="t" l="l"/>
              <a:pathLst>
                <a:path h="8875040" w="6267997">
                  <a:moveTo>
                    <a:pt x="0" y="0"/>
                  </a:moveTo>
                  <a:lnTo>
                    <a:pt x="6267997" y="0"/>
                  </a:lnTo>
                  <a:lnTo>
                    <a:pt x="6267997" y="8875040"/>
                  </a:lnTo>
                  <a:lnTo>
                    <a:pt x="0" y="88750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4660667" y="0"/>
              <a:ext cx="2652886" cy="1883549"/>
            </a:xfrm>
            <a:custGeom>
              <a:avLst/>
              <a:gdLst/>
              <a:ahLst/>
              <a:cxnLst/>
              <a:rect r="r" b="b" t="t" l="l"/>
              <a:pathLst>
                <a:path h="1883549" w="2652886">
                  <a:moveTo>
                    <a:pt x="0" y="0"/>
                  </a:moveTo>
                  <a:lnTo>
                    <a:pt x="2652886" y="0"/>
                  </a:lnTo>
                  <a:lnTo>
                    <a:pt x="2652886" y="1883549"/>
                  </a:lnTo>
                  <a:lnTo>
                    <a:pt x="0" y="18835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956481" y="828072"/>
            <a:ext cx="15302819" cy="1076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400"/>
              </a:lnSpc>
              <a:spcBef>
                <a:spcPct val="0"/>
              </a:spcBef>
            </a:pPr>
            <a:r>
              <a:rPr lang="en-US" sz="7000">
                <a:solidFill>
                  <a:srgbClr val="4B3B46"/>
                </a:solidFill>
                <a:latin typeface="Berthold Block"/>
                <a:ea typeface="Berthold Block"/>
                <a:cs typeface="Berthold Block"/>
                <a:sym typeface="Berthold Block"/>
              </a:rPr>
              <a:t>Impacto en el menor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FFF4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634798" y="1675984"/>
            <a:ext cx="15737886" cy="1076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400"/>
              </a:lnSpc>
              <a:spcBef>
                <a:spcPct val="0"/>
              </a:spcBef>
            </a:pPr>
            <a:r>
              <a:rPr lang="en-US" sz="7000" strike="noStrike" u="none">
                <a:solidFill>
                  <a:srgbClr val="4B3B46"/>
                </a:solidFill>
                <a:latin typeface="Berthold Block"/>
                <a:ea typeface="Berthold Block"/>
                <a:cs typeface="Berthold Block"/>
                <a:sym typeface="Berthold Block"/>
              </a:rPr>
              <a:t>PAPEL DEL CENTRO EDUCATIVO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1634798" y="4731608"/>
            <a:ext cx="4580058" cy="2023365"/>
            <a:chOff x="0" y="0"/>
            <a:chExt cx="6106743" cy="2697819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2088008"/>
              <a:ext cx="6106743" cy="60981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520"/>
                </a:lnSpc>
              </a:pPr>
              <a:r>
                <a:rPr lang="en-US" sz="3200">
                  <a:solidFill>
                    <a:srgbClr val="4B3B46"/>
                  </a:solidFill>
                  <a:latin typeface="Aileron"/>
                  <a:ea typeface="Aileron"/>
                  <a:cs typeface="Aileron"/>
                  <a:sym typeface="Aileron"/>
                </a:rPr>
                <a:t>DETECTAR</a:t>
              </a:r>
            </a:p>
          </p:txBody>
        </p:sp>
        <p:grpSp>
          <p:nvGrpSpPr>
            <p:cNvPr name="Group 5" id="5"/>
            <p:cNvGrpSpPr/>
            <p:nvPr/>
          </p:nvGrpSpPr>
          <p:grpSpPr>
            <a:xfrm rot="0">
              <a:off x="2227196" y="0"/>
              <a:ext cx="1652351" cy="1652351"/>
              <a:chOff x="0" y="0"/>
              <a:chExt cx="6350000" cy="6350000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702E3A"/>
              </a:solidFill>
            </p:spPr>
          </p:sp>
        </p:grpSp>
        <p:sp>
          <p:nvSpPr>
            <p:cNvPr name="TextBox 7" id="7"/>
            <p:cNvSpPr txBox="true"/>
            <p:nvPr/>
          </p:nvSpPr>
          <p:spPr>
            <a:xfrm rot="0">
              <a:off x="2227196" y="-160784"/>
              <a:ext cx="1652351" cy="16308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1">
                <a:lnSpc>
                  <a:spcPts val="10047"/>
                </a:lnSpc>
                <a:spcBef>
                  <a:spcPct val="0"/>
                </a:spcBef>
              </a:pPr>
              <a:r>
                <a:rPr lang="en-US" sz="6399" u="none">
                  <a:solidFill>
                    <a:srgbClr val="FFF4F0"/>
                  </a:solidFill>
                  <a:latin typeface="Aloja"/>
                  <a:ea typeface="Aloja"/>
                  <a:cs typeface="Aloja"/>
                  <a:sym typeface="Aloja"/>
                </a:rPr>
                <a:t>1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6853971" y="4731608"/>
            <a:ext cx="4580058" cy="2023365"/>
            <a:chOff x="0" y="0"/>
            <a:chExt cx="6106743" cy="2697819"/>
          </a:xfrm>
        </p:grpSpPr>
        <p:sp>
          <p:nvSpPr>
            <p:cNvPr name="TextBox 9" id="9"/>
            <p:cNvSpPr txBox="true"/>
            <p:nvPr/>
          </p:nvSpPr>
          <p:spPr>
            <a:xfrm rot="0">
              <a:off x="0" y="2088008"/>
              <a:ext cx="6106743" cy="60981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520"/>
                </a:lnSpc>
                <a:spcBef>
                  <a:spcPct val="0"/>
                </a:spcBef>
              </a:pPr>
              <a:r>
                <a:rPr lang="en-US" sz="3200">
                  <a:solidFill>
                    <a:srgbClr val="4B3B46"/>
                  </a:solidFill>
                  <a:latin typeface="Aileron"/>
                  <a:ea typeface="Aileron"/>
                  <a:cs typeface="Aileron"/>
                  <a:sym typeface="Aileron"/>
                </a:rPr>
                <a:t>ACOMPAÑAR</a:t>
              </a:r>
            </a:p>
          </p:txBody>
        </p:sp>
        <p:grpSp>
          <p:nvGrpSpPr>
            <p:cNvPr name="Group 10" id="10"/>
            <p:cNvGrpSpPr/>
            <p:nvPr/>
          </p:nvGrpSpPr>
          <p:grpSpPr>
            <a:xfrm rot="0">
              <a:off x="2227196" y="0"/>
              <a:ext cx="1652351" cy="1652351"/>
              <a:chOff x="0" y="0"/>
              <a:chExt cx="6350000" cy="635000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702E3A"/>
              </a:solidFill>
            </p:spPr>
          </p:sp>
        </p:grpSp>
        <p:sp>
          <p:nvSpPr>
            <p:cNvPr name="TextBox 12" id="12"/>
            <p:cNvSpPr txBox="true"/>
            <p:nvPr/>
          </p:nvSpPr>
          <p:spPr>
            <a:xfrm rot="0">
              <a:off x="2227196" y="-160784"/>
              <a:ext cx="1652351" cy="16308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1">
                <a:lnSpc>
                  <a:spcPts val="10047"/>
                </a:lnSpc>
                <a:spcBef>
                  <a:spcPct val="0"/>
                </a:spcBef>
              </a:pPr>
              <a:r>
                <a:rPr lang="en-US" sz="6399" u="none">
                  <a:solidFill>
                    <a:srgbClr val="FFF4F0"/>
                  </a:solidFill>
                  <a:latin typeface="Aloja"/>
                  <a:ea typeface="Aloja"/>
                  <a:cs typeface="Aloja"/>
                  <a:sym typeface="Aloja"/>
                </a:rPr>
                <a:t>2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2073145" y="4731608"/>
            <a:ext cx="4580058" cy="2461515"/>
            <a:chOff x="0" y="0"/>
            <a:chExt cx="6106743" cy="3282019"/>
          </a:xfrm>
        </p:grpSpPr>
        <p:sp>
          <p:nvSpPr>
            <p:cNvPr name="TextBox 14" id="14"/>
            <p:cNvSpPr txBox="true"/>
            <p:nvPr/>
          </p:nvSpPr>
          <p:spPr>
            <a:xfrm rot="0">
              <a:off x="0" y="2088008"/>
              <a:ext cx="6106743" cy="119401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520"/>
                </a:lnSpc>
                <a:spcBef>
                  <a:spcPct val="0"/>
                </a:spcBef>
              </a:pPr>
              <a:r>
                <a:rPr lang="en-US" sz="3200">
                  <a:solidFill>
                    <a:srgbClr val="4B3B46"/>
                  </a:solidFill>
                  <a:latin typeface="Aileron"/>
                  <a:ea typeface="Aileron"/>
                  <a:cs typeface="Aileron"/>
                  <a:sym typeface="Aileron"/>
                </a:rPr>
                <a:t>ACTIVAR MECANISMOS DE PROTECCIÓN</a:t>
              </a:r>
            </a:p>
          </p:txBody>
        </p:sp>
        <p:grpSp>
          <p:nvGrpSpPr>
            <p:cNvPr name="Group 15" id="15"/>
            <p:cNvGrpSpPr/>
            <p:nvPr/>
          </p:nvGrpSpPr>
          <p:grpSpPr>
            <a:xfrm rot="0">
              <a:off x="2227196" y="0"/>
              <a:ext cx="1652351" cy="1652351"/>
              <a:chOff x="0" y="0"/>
              <a:chExt cx="6350000" cy="63500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3175000" y="0"/>
                    </a:moveTo>
                    <a:cubicBezTo>
                      <a:pt x="1421496" y="0"/>
                      <a:pt x="0" y="1421496"/>
                      <a:pt x="0" y="3175000"/>
                    </a:cubicBezTo>
                    <a:cubicBezTo>
                      <a:pt x="0" y="4928504"/>
                      <a:pt x="1421496" y="6350000"/>
                      <a:pt x="3175000" y="6350000"/>
                    </a:cubicBezTo>
                    <a:cubicBezTo>
                      <a:pt x="4928504" y="6350000"/>
                      <a:pt x="6350000" y="4928504"/>
                      <a:pt x="6350000" y="3175000"/>
                    </a:cubicBezTo>
                    <a:cubicBezTo>
                      <a:pt x="6350000" y="1421496"/>
                      <a:pt x="4928504" y="0"/>
                      <a:pt x="3175000" y="0"/>
                    </a:cubicBezTo>
                    <a:close/>
                  </a:path>
                </a:pathLst>
              </a:custGeom>
              <a:solidFill>
                <a:srgbClr val="702E3A"/>
              </a:solidFill>
            </p:spPr>
          </p:sp>
        </p:grpSp>
        <p:sp>
          <p:nvSpPr>
            <p:cNvPr name="TextBox 17" id="17"/>
            <p:cNvSpPr txBox="true"/>
            <p:nvPr/>
          </p:nvSpPr>
          <p:spPr>
            <a:xfrm rot="0">
              <a:off x="2227196" y="-160784"/>
              <a:ext cx="1652351" cy="16308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1">
                <a:lnSpc>
                  <a:spcPts val="10047"/>
                </a:lnSpc>
                <a:spcBef>
                  <a:spcPct val="0"/>
                </a:spcBef>
              </a:pPr>
              <a:r>
                <a:rPr lang="en-US" sz="6399" u="none">
                  <a:solidFill>
                    <a:srgbClr val="FFF4F0"/>
                  </a:solidFill>
                  <a:latin typeface="Aloja"/>
                  <a:ea typeface="Aloja"/>
                  <a:cs typeface="Aloja"/>
                  <a:sym typeface="Aloja"/>
                </a:rPr>
                <a:t>3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4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858871" y="1019175"/>
            <a:ext cx="6122811" cy="2143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400"/>
              </a:lnSpc>
              <a:spcBef>
                <a:spcPct val="0"/>
              </a:spcBef>
            </a:pPr>
            <a:r>
              <a:rPr lang="en-US" sz="7000" strike="noStrike" u="none">
                <a:solidFill>
                  <a:srgbClr val="4B3B46"/>
                </a:solidFill>
                <a:latin typeface="Berthold Block"/>
                <a:ea typeface="Berthold Block"/>
                <a:cs typeface="Berthold Block"/>
                <a:sym typeface="Berthold Block"/>
              </a:rPr>
              <a:t>MIRADA INTERDISCIPLINAR </a:t>
            </a:r>
          </a:p>
        </p:txBody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>
            <a:alphaModFix amt="70000"/>
          </a:blip>
          <a:stretch>
            <a:fillRect/>
          </a:stretch>
        </p:blipFill>
        <p:spPr>
          <a:xfrm rot="0">
            <a:off x="9671752" y="921208"/>
            <a:ext cx="8931204" cy="7496676"/>
          </a:xfrm>
          <a:prstGeom prst="rect">
            <a:avLst/>
          </a:prstGeom>
        </p:spPr>
      </p:pic>
      <p:sp>
        <p:nvSpPr>
          <p:cNvPr name="Freeform 4" id="4"/>
          <p:cNvSpPr/>
          <p:nvPr/>
        </p:nvSpPr>
        <p:spPr>
          <a:xfrm flipH="false" flipV="false" rot="0">
            <a:off x="467892" y="4266206"/>
            <a:ext cx="803656" cy="806681"/>
          </a:xfrm>
          <a:custGeom>
            <a:avLst/>
            <a:gdLst/>
            <a:ahLst/>
            <a:cxnLst/>
            <a:rect r="r" b="b" t="t" l="l"/>
            <a:pathLst>
              <a:path h="806681" w="803656">
                <a:moveTo>
                  <a:pt x="0" y="0"/>
                </a:moveTo>
                <a:lnTo>
                  <a:pt x="803656" y="0"/>
                </a:lnTo>
                <a:lnTo>
                  <a:pt x="803656" y="806681"/>
                </a:lnTo>
                <a:lnTo>
                  <a:pt x="0" y="8066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67892" y="5851898"/>
            <a:ext cx="803656" cy="806681"/>
          </a:xfrm>
          <a:custGeom>
            <a:avLst/>
            <a:gdLst/>
            <a:ahLst/>
            <a:cxnLst/>
            <a:rect r="r" b="b" t="t" l="l"/>
            <a:pathLst>
              <a:path h="806681" w="803656">
                <a:moveTo>
                  <a:pt x="0" y="0"/>
                </a:moveTo>
                <a:lnTo>
                  <a:pt x="803656" y="0"/>
                </a:lnTo>
                <a:lnTo>
                  <a:pt x="803656" y="806681"/>
                </a:lnTo>
                <a:lnTo>
                  <a:pt x="0" y="8066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67892" y="5045217"/>
            <a:ext cx="803656" cy="806681"/>
          </a:xfrm>
          <a:custGeom>
            <a:avLst/>
            <a:gdLst/>
            <a:ahLst/>
            <a:cxnLst/>
            <a:rect r="r" b="b" t="t" l="l"/>
            <a:pathLst>
              <a:path h="806681" w="803656">
                <a:moveTo>
                  <a:pt x="0" y="0"/>
                </a:moveTo>
                <a:lnTo>
                  <a:pt x="803656" y="0"/>
                </a:lnTo>
                <a:lnTo>
                  <a:pt x="803656" y="806681"/>
                </a:lnTo>
                <a:lnTo>
                  <a:pt x="0" y="8066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67892" y="3459525"/>
            <a:ext cx="803656" cy="806681"/>
          </a:xfrm>
          <a:custGeom>
            <a:avLst/>
            <a:gdLst/>
            <a:ahLst/>
            <a:cxnLst/>
            <a:rect r="r" b="b" t="t" l="l"/>
            <a:pathLst>
              <a:path h="806681" w="803656">
                <a:moveTo>
                  <a:pt x="0" y="0"/>
                </a:moveTo>
                <a:lnTo>
                  <a:pt x="803656" y="0"/>
                </a:lnTo>
                <a:lnTo>
                  <a:pt x="803656" y="806681"/>
                </a:lnTo>
                <a:lnTo>
                  <a:pt x="0" y="8066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271548" y="3599750"/>
            <a:ext cx="8980315" cy="42881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28"/>
              </a:lnSpc>
            </a:pPr>
            <a:r>
              <a:rPr lang="en-US" sz="3819" b="true">
                <a:solidFill>
                  <a:srgbClr val="4B3B46"/>
                </a:solidFill>
                <a:latin typeface="Aileron Bold"/>
                <a:ea typeface="Aileron Bold"/>
                <a:cs typeface="Aileron Bold"/>
                <a:sym typeface="Aileron Bold"/>
              </a:rPr>
              <a:t>Responsabilidad compartida </a:t>
            </a:r>
          </a:p>
          <a:p>
            <a:pPr algn="l">
              <a:lnSpc>
                <a:spcPts val="5728"/>
              </a:lnSpc>
            </a:pPr>
            <a:r>
              <a:rPr lang="en-US" sz="3819" b="true">
                <a:solidFill>
                  <a:srgbClr val="4B3B46"/>
                </a:solidFill>
                <a:latin typeface="Aileron Bold"/>
                <a:ea typeface="Aileron Bold"/>
                <a:cs typeface="Aileron Bold"/>
                <a:sym typeface="Aileron Bold"/>
              </a:rPr>
              <a:t>Coordinación entre sistemas </a:t>
            </a:r>
          </a:p>
          <a:p>
            <a:pPr algn="l">
              <a:lnSpc>
                <a:spcPts val="5728"/>
              </a:lnSpc>
            </a:pPr>
            <a:r>
              <a:rPr lang="en-US" sz="3819" b="true">
                <a:solidFill>
                  <a:srgbClr val="4B3B46"/>
                </a:solidFill>
                <a:latin typeface="Aileron Bold"/>
                <a:ea typeface="Aileron Bold"/>
                <a:cs typeface="Aileron Bold"/>
                <a:sym typeface="Aileron Bold"/>
              </a:rPr>
              <a:t>Educación, social, sanitario y judicial </a:t>
            </a:r>
          </a:p>
          <a:p>
            <a:pPr algn="l">
              <a:lnSpc>
                <a:spcPts val="5728"/>
              </a:lnSpc>
            </a:pPr>
            <a:r>
              <a:rPr lang="en-US" sz="3819" b="true">
                <a:solidFill>
                  <a:srgbClr val="4B3B46"/>
                </a:solidFill>
                <a:latin typeface="Aileron Bold"/>
                <a:ea typeface="Aileron Bold"/>
                <a:cs typeface="Aileron Bold"/>
                <a:sym typeface="Aileron Bold"/>
              </a:rPr>
              <a:t>Enfoque integral del menor </a:t>
            </a:r>
          </a:p>
          <a:p>
            <a:pPr algn="l">
              <a:lnSpc>
                <a:spcPts val="5728"/>
              </a:lnSpc>
            </a:pPr>
            <a:r>
              <a:rPr lang="en-US" sz="3819" b="true">
                <a:solidFill>
                  <a:srgbClr val="4B3B46"/>
                </a:solidFill>
                <a:latin typeface="Aileron Bold"/>
                <a:ea typeface="Aileron Bold"/>
                <a:cs typeface="Aileron Bold"/>
                <a:sym typeface="Aileron Bold"/>
              </a:rPr>
              <a:t>Respuesta adaptada a sus necesidades</a:t>
            </a:r>
          </a:p>
          <a:p>
            <a:pPr algn="l">
              <a:lnSpc>
                <a:spcPts val="5728"/>
              </a:lnSpc>
            </a:pP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467892" y="6658579"/>
            <a:ext cx="803656" cy="806681"/>
          </a:xfrm>
          <a:custGeom>
            <a:avLst/>
            <a:gdLst/>
            <a:ahLst/>
            <a:cxnLst/>
            <a:rect r="r" b="b" t="t" l="l"/>
            <a:pathLst>
              <a:path h="806681" w="803656">
                <a:moveTo>
                  <a:pt x="0" y="0"/>
                </a:moveTo>
                <a:lnTo>
                  <a:pt x="803656" y="0"/>
                </a:lnTo>
                <a:lnTo>
                  <a:pt x="803656" y="806681"/>
                </a:lnTo>
                <a:lnTo>
                  <a:pt x="0" y="8066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4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507776" y="3985699"/>
            <a:ext cx="9394971" cy="3199055"/>
            <a:chOff x="0" y="0"/>
            <a:chExt cx="12526628" cy="42654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1075575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5"/>
                  </a:lnTo>
                  <a:lnTo>
                    <a:pt x="0" y="10755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3189831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5"/>
                  </a:lnTo>
                  <a:lnTo>
                    <a:pt x="0" y="10755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2114257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4"/>
                  </a:lnTo>
                  <a:lnTo>
                    <a:pt x="0" y="10755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71541" cy="1075575"/>
            </a:xfrm>
            <a:custGeom>
              <a:avLst/>
              <a:gdLst/>
              <a:ahLst/>
              <a:cxnLst/>
              <a:rect r="r" b="b" t="t" l="l"/>
              <a:pathLst>
                <a:path h="1075575" w="1071541">
                  <a:moveTo>
                    <a:pt x="0" y="0"/>
                  </a:moveTo>
                  <a:lnTo>
                    <a:pt x="1071541" y="0"/>
                  </a:lnTo>
                  <a:lnTo>
                    <a:pt x="1071541" y="1075575"/>
                  </a:lnTo>
                  <a:lnTo>
                    <a:pt x="0" y="10755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7" id="7"/>
            <p:cNvSpPr txBox="true"/>
            <p:nvPr/>
          </p:nvSpPr>
          <p:spPr>
            <a:xfrm rot="0">
              <a:off x="1071541" y="225067"/>
              <a:ext cx="11455087" cy="37597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Priorizar el bienestar del menor </a:t>
              </a:r>
            </a:p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Evitar juicios hacia las familias</a:t>
              </a:r>
            </a:p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Crear entornos seguros en el centro</a:t>
              </a:r>
            </a:p>
            <a:p>
              <a:pPr algn="l">
                <a:lnSpc>
                  <a:spcPts val="5728"/>
                </a:lnSpc>
              </a:pPr>
              <a:r>
                <a:rPr lang="en-US" sz="3819" b="true">
                  <a:solidFill>
                    <a:srgbClr val="4B3B46"/>
                  </a:solidFill>
                  <a:latin typeface="Aileron Bold"/>
                  <a:ea typeface="Aileron Bold"/>
                  <a:cs typeface="Aileron Bold"/>
                  <a:sym typeface="Aileron Bold"/>
                </a:rPr>
                <a:t>Actuación coordinada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230065" y="2778746"/>
            <a:ext cx="8119075" cy="5612961"/>
            <a:chOff x="0" y="0"/>
            <a:chExt cx="10825433" cy="748394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3289093"/>
              <a:ext cx="10825433" cy="4194855"/>
            </a:xfrm>
            <a:custGeom>
              <a:avLst/>
              <a:gdLst/>
              <a:ahLst/>
              <a:cxnLst/>
              <a:rect r="r" b="b" t="t" l="l"/>
              <a:pathLst>
                <a:path h="4194855" w="10825433">
                  <a:moveTo>
                    <a:pt x="0" y="0"/>
                  </a:moveTo>
                  <a:lnTo>
                    <a:pt x="10825433" y="0"/>
                  </a:lnTo>
                  <a:lnTo>
                    <a:pt x="10825433" y="4194855"/>
                  </a:lnTo>
                  <a:lnTo>
                    <a:pt x="0" y="41948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alphaModFix amt="58000"/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680442" y="0"/>
              <a:ext cx="8715940" cy="7332284"/>
            </a:xfrm>
            <a:custGeom>
              <a:avLst/>
              <a:gdLst/>
              <a:ahLst/>
              <a:cxnLst/>
              <a:rect r="r" b="b" t="t" l="l"/>
              <a:pathLst>
                <a:path h="7332284" w="8715940">
                  <a:moveTo>
                    <a:pt x="0" y="0"/>
                  </a:moveTo>
                  <a:lnTo>
                    <a:pt x="8715940" y="0"/>
                  </a:lnTo>
                  <a:lnTo>
                    <a:pt x="8715940" y="7332284"/>
                  </a:lnTo>
                  <a:lnTo>
                    <a:pt x="0" y="73322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4594752" y="1831974"/>
              <a:ext cx="887320" cy="870682"/>
            </a:xfrm>
            <a:custGeom>
              <a:avLst/>
              <a:gdLst/>
              <a:ahLst/>
              <a:cxnLst/>
              <a:rect r="r" b="b" t="t" l="l"/>
              <a:pathLst>
                <a:path h="870682" w="887320">
                  <a:moveTo>
                    <a:pt x="0" y="0"/>
                  </a:moveTo>
                  <a:lnTo>
                    <a:pt x="887320" y="0"/>
                  </a:lnTo>
                  <a:lnTo>
                    <a:pt x="887320" y="870683"/>
                  </a:lnTo>
                  <a:lnTo>
                    <a:pt x="0" y="8706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956481" y="1426241"/>
            <a:ext cx="14733557" cy="1076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400"/>
              </a:lnSpc>
              <a:spcBef>
                <a:spcPct val="0"/>
              </a:spcBef>
            </a:pPr>
            <a:r>
              <a:rPr lang="en-US" sz="7000" strike="noStrike" u="none">
                <a:solidFill>
                  <a:srgbClr val="4B3B46"/>
                </a:solidFill>
                <a:latin typeface="Berthold Block"/>
                <a:ea typeface="Berthold Block"/>
                <a:cs typeface="Berthold Block"/>
                <a:sym typeface="Berthold Block"/>
              </a:rPr>
              <a:t>BUENAS PRÁCTICAS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FFF4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011334" y="3571558"/>
            <a:ext cx="14265333" cy="4895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b="true" sz="8000">
                <a:solidFill>
                  <a:srgbClr val="4B3B46"/>
                </a:solidFill>
                <a:latin typeface="Lovelo"/>
                <a:ea typeface="Lovelo"/>
                <a:cs typeface="Lovelo"/>
                <a:sym typeface="Lovelo"/>
              </a:rPr>
              <a:t>“Los menores no eligen el contexto en el que crecen, pero sí viven sus consecuencias cada día.”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612858" y="1669903"/>
            <a:ext cx="11062284" cy="1073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400"/>
              </a:lnSpc>
              <a:spcBef>
                <a:spcPct val="0"/>
              </a:spcBef>
            </a:pPr>
            <a:r>
              <a:rPr lang="en-US" sz="7000" strike="noStrike" u="none">
                <a:solidFill>
                  <a:srgbClr val="4B3B46"/>
                </a:solidFill>
                <a:latin typeface="Berthold Block"/>
                <a:ea typeface="Berthold Block"/>
                <a:cs typeface="Berthold Block"/>
                <a:sym typeface="Berthold Block"/>
              </a:rPr>
              <a:t>CONCLUSIÓN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FFF4F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71525" y="3625704"/>
            <a:ext cx="16744950" cy="19646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4560"/>
              </a:lnSpc>
              <a:spcBef>
                <a:spcPct val="0"/>
              </a:spcBef>
            </a:pPr>
            <a:r>
              <a:rPr lang="en-US" sz="10400" u="none">
                <a:solidFill>
                  <a:srgbClr val="4B3B46"/>
                </a:solidFill>
                <a:latin typeface="Aloja"/>
                <a:ea typeface="Aloja"/>
                <a:cs typeface="Aloja"/>
                <a:sym typeface="Aloja"/>
              </a:rPr>
              <a:t>¡Muchas gracias!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DAHG539XyGI</dc:identifier>
  <dcterms:modified xsi:type="dcterms:W3CDTF">2011-08-01T06:04:30Z</dcterms:modified>
  <cp:revision>1</cp:revision>
  <dc:title>aula como espacio de protección</dc:title>
</cp:coreProperties>
</file>