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308" r:id="rId2"/>
    <p:sldId id="296" r:id="rId3"/>
    <p:sldId id="318" r:id="rId4"/>
    <p:sldId id="313" r:id="rId5"/>
    <p:sldId id="297" r:id="rId6"/>
    <p:sldId id="314" r:id="rId7"/>
    <p:sldId id="300" r:id="rId8"/>
    <p:sldId id="315" r:id="rId9"/>
    <p:sldId id="319" r:id="rId10"/>
    <p:sldId id="320" r:id="rId1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predeterminada" id="{B2826EFC-F17B-4743-85B3-DED06CFB4847}">
          <p14:sldIdLst>
            <p14:sldId id="308"/>
          </p14:sldIdLst>
        </p14:section>
        <p14:section name="Sección sin título" id="{2F1BB919-8500-40CD-BB17-C2AE8828F82D}">
          <p14:sldIdLst>
            <p14:sldId id="296"/>
            <p14:sldId id="318"/>
            <p14:sldId id="313"/>
            <p14:sldId id="297"/>
            <p14:sldId id="314"/>
            <p14:sldId id="300"/>
            <p14:sldId id="315"/>
            <p14:sldId id="319"/>
            <p14:sldId id="320"/>
          </p14:sldIdLst>
        </p14:section>
        <p14:section name="Sección sin título" id="{3A42C567-3859-48B4-AB5F-EB06A77D0BCD}">
          <p14:sldIdLst/>
        </p14:section>
        <p14:section name="Sección sin título" id="{AA10D778-274F-4917-B43B-6D4868DCCBC0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931D329-0930-408D-B113-E4B18F23AF2F}" v="1" dt="2026-04-26T20:44:50.19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21" autoAdjust="0"/>
  </p:normalViewPr>
  <p:slideViewPr>
    <p:cSldViewPr>
      <p:cViewPr varScale="1">
        <p:scale>
          <a:sx n="77" d="100"/>
          <a:sy n="77" d="100"/>
        </p:scale>
        <p:origin x="1618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630CE1B-04C8-4F06-8617-80C3C596A741}" type="datetimeFigureOut">
              <a:rPr lang="es-ES"/>
              <a:pPr>
                <a:defRPr/>
              </a:pPr>
              <a:t>05/05/2026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9FDA114-7B1F-4176-992F-7B41D27B88C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435652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2108F-62E3-483E-9981-5F34A361E81D}" type="datetime1">
              <a:rPr lang="es-ES"/>
              <a:pPr>
                <a:defRPr/>
              </a:pPr>
              <a:t>05/05/2026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7C1544-838E-462E-ADE8-1E36AE422FE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9479292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F869BC-1408-4C2A-BF6C-85F656D11899}" type="datetime1">
              <a:rPr lang="es-ES"/>
              <a:pPr>
                <a:defRPr/>
              </a:pPr>
              <a:t>05/05/2026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26A155-2272-400D-919E-728CA13B2AA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51079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068458-32D1-41C7-8F56-4C360914ABF8}" type="datetime1">
              <a:rPr lang="es-ES"/>
              <a:pPr>
                <a:defRPr/>
              </a:pPr>
              <a:t>05/05/2026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12E5DF-F42C-4028-98E3-0BB662D3F65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840814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B264A9-EDCB-4960-8655-8001B842C8F1}" type="datetime1">
              <a:rPr lang="es-ES"/>
              <a:pPr>
                <a:defRPr/>
              </a:pPr>
              <a:t>05/05/2026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41E5BC-ED1B-4F2D-A0C0-EC62EA7EFB6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26750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700E59-696C-4572-93E0-E3F0C1C5CFAB}" type="datetime1">
              <a:rPr lang="es-ES"/>
              <a:pPr>
                <a:defRPr/>
              </a:pPr>
              <a:t>05/05/2026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4F0ED-2F5B-428A-BA2D-F0D30CB1F4D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839229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DFCC18-B134-4619-A600-35EC39A7CFD1}" type="datetime1">
              <a:rPr lang="es-ES"/>
              <a:pPr>
                <a:defRPr/>
              </a:pPr>
              <a:t>05/05/2026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073E9-2A70-44F5-AFA3-C7079211E9E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305445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F1EA33-9DD0-4B2D-9870-A9EC9E4BAFAC}" type="datetime1">
              <a:rPr lang="es-ES"/>
              <a:pPr>
                <a:defRPr/>
              </a:pPr>
              <a:t>05/05/2026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AE7131-F559-4037-9BCB-2466C188BED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9965297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928A52-D714-461D-AC8B-55E4D6A5808A}" type="datetime1">
              <a:rPr lang="es-ES"/>
              <a:pPr>
                <a:defRPr/>
              </a:pPr>
              <a:t>05/05/2026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92FD2B-0F19-47D6-BFBF-6676D3B5355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411730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/>
              <a:t>Haga clic en el icono para agregar una imagen</a:t>
            </a:r>
            <a:endParaRPr lang="es-E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F22344-E2CB-4544-8AB0-E99145117C30}" type="datetime1">
              <a:rPr lang="es-ES"/>
              <a:pPr>
                <a:defRPr/>
              </a:pPr>
              <a:t>05/05/2026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A4A692-D541-4F89-B3CA-8A302F44313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4443887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99B8E7-5755-4ECD-8D8C-BF663FFB28E5}" type="datetime1">
              <a:rPr lang="es-ES"/>
              <a:pPr>
                <a:defRPr/>
              </a:pPr>
              <a:t>05/05/2026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780208-34B2-4E5C-88A9-DDA8288BC58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694764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7E28F3-5C3F-47BB-A7A9-0C8617F06014}" type="datetime1">
              <a:rPr lang="es-ES"/>
              <a:pPr>
                <a:defRPr/>
              </a:pPr>
              <a:t>05/05/2026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F09900-ADAF-434A-8C80-5824F404259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60044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8D17DF4-EA5A-4921-B807-A25D497F75A3}" type="datetime1">
              <a:rPr lang="es-ES"/>
              <a:pPr>
                <a:defRPr/>
              </a:pPr>
              <a:t>05/05/2026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DE96408-5E9A-49DC-86B3-77C4F2AB24F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512" y="3933055"/>
            <a:ext cx="8856984" cy="2788419"/>
          </a:xfrm>
          <a:solidFill>
            <a:srgbClr val="FFC000"/>
          </a:solidFill>
        </p:spPr>
        <p:txBody>
          <a:bodyPr/>
          <a:lstStyle/>
          <a:p>
            <a:pPr lvl="0" algn="ctr" fontAlgn="auto">
              <a:spcBef>
                <a:spcPct val="20000"/>
              </a:spcBef>
              <a:spcAft>
                <a:spcPts val="0"/>
              </a:spcAft>
            </a:pPr>
            <a:br>
              <a:rPr lang="es-ES" sz="2800" b="0" cap="none">
                <a:solidFill>
                  <a:prstClr val="black"/>
                </a:solidFill>
                <a:ea typeface="+mn-ea"/>
                <a:cs typeface="+mn-cs"/>
              </a:rPr>
            </a:br>
            <a:r>
              <a:rPr lang="es-ES" sz="2800" b="0" cap="none">
                <a:solidFill>
                  <a:prstClr val="black"/>
                </a:solidFill>
                <a:ea typeface="+mn-ea"/>
                <a:cs typeface="+mn-cs"/>
              </a:rPr>
              <a:t>Ponencia sobre:</a:t>
            </a:r>
            <a:br>
              <a:rPr lang="es-ES" sz="2800" b="0" cap="none">
                <a:solidFill>
                  <a:prstClr val="black"/>
                </a:solidFill>
                <a:ea typeface="+mn-ea"/>
                <a:cs typeface="+mn-cs"/>
              </a:rPr>
            </a:br>
            <a:r>
              <a:rPr lang="es-ES" sz="2800" b="0" cap="none">
                <a:solidFill>
                  <a:prstClr val="black"/>
                </a:solidFill>
                <a:ea typeface="+mn-ea"/>
                <a:cs typeface="+mn-cs"/>
              </a:rPr>
              <a:t>“El </a:t>
            </a:r>
            <a:r>
              <a:rPr lang="es-ES" sz="2800" b="0" cap="none" dirty="0">
                <a:solidFill>
                  <a:prstClr val="black"/>
                </a:solidFill>
                <a:ea typeface="+mn-ea"/>
                <a:cs typeface="+mn-cs"/>
              </a:rPr>
              <a:t>maltrato infantil en el ámbito familiar </a:t>
            </a:r>
            <a:r>
              <a:rPr lang="es-ES" sz="2800" b="0" cap="none">
                <a:solidFill>
                  <a:prstClr val="black"/>
                </a:solidFill>
                <a:ea typeface="+mn-ea"/>
                <a:cs typeface="+mn-cs"/>
              </a:rPr>
              <a:t>y jurídico”.</a:t>
            </a:r>
            <a:br>
              <a:rPr lang="es-ES" sz="2800" b="0" cap="none" dirty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es-ES" sz="2800" b="0" cap="none" dirty="0">
                <a:solidFill>
                  <a:prstClr val="black"/>
                </a:solidFill>
                <a:ea typeface="+mn-ea"/>
                <a:cs typeface="+mn-cs"/>
              </a:rPr>
              <a:t>Ponente: Juan Pablo González del Pozo, magistrado-juez jubilado, ex titular del JPI, de Familia, nº 24 de Madrid</a:t>
            </a:r>
            <a:br>
              <a:rPr lang="es-ES" sz="2800" b="0" cap="none" dirty="0">
                <a:solidFill>
                  <a:prstClr val="black"/>
                </a:solidFill>
                <a:ea typeface="+mn-ea"/>
                <a:cs typeface="+mn-cs"/>
              </a:rPr>
            </a:br>
            <a:br>
              <a:rPr lang="es-ES" sz="2800" b="0" cap="none" dirty="0">
                <a:solidFill>
                  <a:prstClr val="black"/>
                </a:solidFill>
                <a:ea typeface="+mn-ea"/>
                <a:cs typeface="+mn-cs"/>
              </a:rPr>
            </a:br>
            <a:endParaRPr lang="es-ES" sz="2800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179512" y="116632"/>
            <a:ext cx="8856984" cy="3672407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es-ES" sz="2400" dirty="0">
                <a:solidFill>
                  <a:prstClr val="black"/>
                </a:solidFill>
                <a:ea typeface="+mj-ea"/>
                <a:cs typeface="+mj-cs"/>
              </a:rPr>
              <a:t>V JORNADA DE SENSIBILIZACIÓN CONTRA EL MALTRATO INFANTIL</a:t>
            </a:r>
          </a:p>
          <a:p>
            <a:pPr algn="ctr"/>
            <a:r>
              <a:rPr lang="es-ES" sz="2400" dirty="0">
                <a:solidFill>
                  <a:prstClr val="black"/>
                </a:solidFill>
                <a:ea typeface="+mj-ea"/>
                <a:cs typeface="+mj-cs"/>
              </a:rPr>
              <a:t>Sobre el tema</a:t>
            </a:r>
            <a:endParaRPr lang="es-ES" sz="2800" dirty="0">
              <a:solidFill>
                <a:prstClr val="black"/>
              </a:solidFill>
              <a:ea typeface="+mj-ea"/>
              <a:cs typeface="+mj-cs"/>
            </a:endParaRPr>
          </a:p>
          <a:p>
            <a:r>
              <a:rPr lang="es-ES" sz="2800" b="1" dirty="0">
                <a:solidFill>
                  <a:prstClr val="black"/>
                </a:solidFill>
                <a:ea typeface="+mj-ea"/>
                <a:cs typeface="+mj-cs"/>
              </a:rPr>
              <a:t>“Separaciones conflictivas: un contrato para el buen trato</a:t>
            </a:r>
            <a:r>
              <a:rPr lang="es-ES" sz="2800" dirty="0">
                <a:solidFill>
                  <a:prstClr val="black"/>
                </a:solidFill>
                <a:ea typeface="+mj-ea"/>
                <a:cs typeface="+mj-cs"/>
              </a:rPr>
              <a:t>”</a:t>
            </a:r>
          </a:p>
          <a:p>
            <a:pPr algn="ctr"/>
            <a:r>
              <a:rPr lang="es-ES" sz="2800" dirty="0">
                <a:solidFill>
                  <a:prstClr val="black"/>
                </a:solidFill>
                <a:ea typeface="+mj-ea"/>
                <a:cs typeface="+mj-cs"/>
              </a:rPr>
              <a:t>Organiza: Mancomunidad de Interés General de Servicios de la sierra norte de Madrid</a:t>
            </a:r>
          </a:p>
          <a:p>
            <a:r>
              <a:rPr lang="es-ES" sz="2800" dirty="0">
                <a:solidFill>
                  <a:prstClr val="black"/>
                </a:solidFill>
                <a:ea typeface="+mj-ea"/>
                <a:cs typeface="+mj-cs"/>
              </a:rPr>
              <a:t>Lugar: La Cabrera (Madrid). Avda. de la Cabrera </a:t>
            </a:r>
            <a:r>
              <a:rPr lang="es-ES" sz="2800" dirty="0" err="1">
                <a:solidFill>
                  <a:prstClr val="black"/>
                </a:solidFill>
                <a:ea typeface="+mj-ea"/>
                <a:cs typeface="+mj-cs"/>
              </a:rPr>
              <a:t>nº</a:t>
            </a:r>
            <a:r>
              <a:rPr lang="es-ES" sz="2800" dirty="0">
                <a:solidFill>
                  <a:prstClr val="black"/>
                </a:solidFill>
                <a:ea typeface="+mj-ea"/>
                <a:cs typeface="+mj-cs"/>
              </a:rPr>
              <a:t> 96</a:t>
            </a:r>
          </a:p>
          <a:p>
            <a:r>
              <a:rPr lang="es-ES" sz="2800" dirty="0">
                <a:solidFill>
                  <a:prstClr val="black"/>
                </a:solidFill>
                <a:ea typeface="+mj-ea"/>
                <a:cs typeface="+mj-cs"/>
              </a:rPr>
              <a:t>Fecha: 7 de mayo de 2026.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312E5DF-F42C-4028-98E3-0BB662D3F655}" type="slidenum">
              <a:rPr lang="es-ES" smtClean="0"/>
              <a:pPr>
                <a:defRPr/>
              </a:pPr>
              <a:t>1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0173936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ítulo"/>
          <p:cNvSpPr>
            <a:spLocks noGrp="1"/>
          </p:cNvSpPr>
          <p:nvPr>
            <p:ph type="title"/>
          </p:nvPr>
        </p:nvSpPr>
        <p:spPr>
          <a:xfrm>
            <a:off x="107504" y="159784"/>
            <a:ext cx="8928992" cy="6561691"/>
          </a:xfrm>
        </p:spPr>
        <p:txBody>
          <a:bodyPr/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rgbClr val="00B050"/>
                </a:solidFill>
                <a:latin typeface="Bookman Old Style" panose="02050604050505020204" pitchFamily="18" charset="0"/>
              </a:rPr>
              <a:t>                                                                               </a:t>
            </a:r>
            <a:br>
              <a:rPr lang="es-ES" sz="2000" dirty="0">
                <a:solidFill>
                  <a:srgbClr val="00B050"/>
                </a:solidFill>
                <a:latin typeface="Bookman Old Style" panose="02050604050505020204" pitchFamily="18" charset="0"/>
              </a:rPr>
            </a:br>
            <a:r>
              <a:rPr lang="es-ES" sz="2400" b="1" dirty="0">
                <a:solidFill>
                  <a:srgbClr val="00B050"/>
                </a:solidFill>
                <a:latin typeface="Bookman Old Style" panose="02050604050505020204" pitchFamily="18" charset="0"/>
              </a:rPr>
              <a:t>I. </a:t>
            </a:r>
            <a:r>
              <a:rPr lang="es-ES" sz="2000" b="1" dirty="0">
                <a:solidFill>
                  <a:srgbClr val="00B050"/>
                </a:solidFill>
                <a:latin typeface="Bookman Old Style" panose="02050604050505020204" pitchFamily="18" charset="0"/>
              </a:rPr>
              <a:t>LOS SUPUESTOS DE HECHO DE MALTRATO  INFANTIL     </a:t>
            </a:r>
            <a:r>
              <a:rPr lang="es-ES" sz="2000" dirty="0">
                <a:solidFill>
                  <a:srgbClr val="00B050"/>
                </a:solidFill>
                <a:latin typeface="Bookman Old Style" panose="02050604050505020204" pitchFamily="18" charset="0"/>
              </a:rPr>
              <a:t> </a:t>
            </a:r>
            <a:r>
              <a:rPr lang="es-ES" sz="2000" b="1" dirty="0">
                <a:latin typeface="Bookman Old Style" panose="02050604050505020204" pitchFamily="18" charset="0"/>
              </a:rPr>
              <a:t>2</a:t>
            </a:r>
            <a:r>
              <a:rPr lang="es-ES" sz="2000" dirty="0">
                <a:solidFill>
                  <a:srgbClr val="00B050"/>
                </a:solidFill>
                <a:latin typeface="Bookman Old Style" panose="02050604050505020204" pitchFamily="18" charset="0"/>
              </a:rPr>
              <a:t>                  </a:t>
            </a:r>
            <a:br>
              <a:rPr lang="es-ES" sz="2000" b="1" dirty="0">
                <a:solidFill>
                  <a:srgbClr val="00B050"/>
                </a:solidFill>
                <a:latin typeface="Bookman Old Style" panose="02050604050505020204" pitchFamily="18" charset="0"/>
              </a:rPr>
            </a:br>
            <a:r>
              <a:rPr lang="es-ES" sz="2000" b="1" dirty="0">
                <a:solidFill>
                  <a:srgbClr val="00B050"/>
                </a:solidFill>
                <a:latin typeface="Bookman Old Style" panose="02050604050505020204" pitchFamily="18" charset="0"/>
              </a:rPr>
              <a:t>INFANTIL MAS FRECUENTES EN LOS PROCESOS DE RUPTURA DE PAREJAS CON HIJOS Y EL ESCENARIO JUDICIAL EN QUE SE RESUELVEN.</a:t>
            </a:r>
            <a:br>
              <a:rPr lang="es-ES" sz="2000" b="1" dirty="0">
                <a:solidFill>
                  <a:srgbClr val="00B050"/>
                </a:solidFill>
                <a:latin typeface="Bookman Old Style" panose="02050604050505020204" pitchFamily="18" charset="0"/>
              </a:rPr>
            </a:br>
            <a:r>
              <a:rPr lang="es-ES" sz="2400" b="1" dirty="0">
                <a:solidFill>
                  <a:srgbClr val="00B050"/>
                </a:solidFill>
                <a:latin typeface="Bookman Old Style" panose="02050604050505020204" pitchFamily="18" charset="0"/>
              </a:rPr>
              <a:t>  -</a:t>
            </a:r>
            <a:r>
              <a:rPr lang="es-ES" sz="2400" dirty="0">
                <a:latin typeface="Bookman Old Style" panose="02050604050505020204" pitchFamily="18" charset="0"/>
              </a:rPr>
              <a:t>Abusos sexuales.</a:t>
            </a:r>
            <a:br>
              <a:rPr lang="es-ES" sz="2400" dirty="0">
                <a:latin typeface="Bookman Old Style" panose="02050604050505020204" pitchFamily="18" charset="0"/>
              </a:rPr>
            </a:br>
            <a:r>
              <a:rPr lang="es-ES" sz="2400" dirty="0">
                <a:latin typeface="Bookman Old Style" panose="02050604050505020204" pitchFamily="18" charset="0"/>
              </a:rPr>
              <a:t>  -Violencia de género/violencia vicaria</a:t>
            </a:r>
            <a:r>
              <a:rPr lang="es-ES" sz="2400" b="1" dirty="0">
                <a:latin typeface="Bookman Old Style" panose="02050604050505020204" pitchFamily="18" charset="0"/>
              </a:rPr>
              <a:t>.</a:t>
            </a:r>
            <a:br>
              <a:rPr lang="es-ES" sz="2400" b="1" dirty="0">
                <a:latin typeface="Bookman Old Style" panose="02050604050505020204" pitchFamily="18" charset="0"/>
              </a:rPr>
            </a:br>
            <a:r>
              <a:rPr lang="es-ES" sz="2400" b="1" dirty="0">
                <a:latin typeface="Bookman Old Style" panose="02050604050505020204" pitchFamily="18" charset="0"/>
              </a:rPr>
              <a:t>  -</a:t>
            </a:r>
            <a:r>
              <a:rPr lang="es-ES" sz="2400" dirty="0">
                <a:latin typeface="Bookman Old Style" panose="02050604050505020204" pitchFamily="18" charset="0"/>
              </a:rPr>
              <a:t>Violencia doméstica.</a:t>
            </a:r>
            <a:br>
              <a:rPr lang="es-ES" sz="2400" dirty="0">
                <a:latin typeface="Bookman Old Style" panose="02050604050505020204" pitchFamily="18" charset="0"/>
              </a:rPr>
            </a:br>
            <a:r>
              <a:rPr lang="es-ES" sz="2400" dirty="0">
                <a:latin typeface="Bookman Old Style" panose="02050604050505020204" pitchFamily="18" charset="0"/>
              </a:rPr>
              <a:t>  -Maltrato físico.</a:t>
            </a:r>
            <a:br>
              <a:rPr lang="es-ES" sz="2400" dirty="0">
                <a:latin typeface="Bookman Old Style" panose="02050604050505020204" pitchFamily="18" charset="0"/>
              </a:rPr>
            </a:br>
            <a:r>
              <a:rPr lang="es-ES" sz="2400" dirty="0">
                <a:latin typeface="Bookman Old Style" panose="02050604050505020204" pitchFamily="18" charset="0"/>
              </a:rPr>
              <a:t>  -Maltrato psíquico. Especial referencia a la instrumenta-lización del menor por uno o ambos progenitores. </a:t>
            </a:r>
            <a:br>
              <a:rPr lang="es-ES" sz="2400" dirty="0">
                <a:latin typeface="Bookman Old Style" panose="02050604050505020204" pitchFamily="18" charset="0"/>
              </a:rPr>
            </a:br>
            <a:br>
              <a:rPr lang="es-ES" sz="2400" dirty="0">
                <a:latin typeface="Bookman Old Style" panose="02050604050505020204" pitchFamily="18" charset="0"/>
              </a:rPr>
            </a:br>
            <a:r>
              <a:rPr lang="es-ES" sz="2400" dirty="0">
                <a:latin typeface="Bookman Old Style" panose="02050604050505020204" pitchFamily="18" charset="0"/>
              </a:rPr>
              <a:t>  Referencia a los órganos jurisdiccionales competentes</a:t>
            </a:r>
            <a:br>
              <a:rPr lang="es-ES" sz="2400" dirty="0">
                <a:latin typeface="Bookman Old Style" panose="02050604050505020204" pitchFamily="18" charset="0"/>
              </a:rPr>
            </a:br>
            <a:r>
              <a:rPr lang="es-ES" sz="2400" dirty="0">
                <a:latin typeface="Bookman Old Style" panose="02050604050505020204" pitchFamily="18" charset="0"/>
              </a:rPr>
              <a:t>para conocer de los actos relativos a la violencia sobre los menores:</a:t>
            </a:r>
            <a:br>
              <a:rPr lang="es-ES" sz="2400" dirty="0">
                <a:latin typeface="Bookman Old Style" panose="02050604050505020204" pitchFamily="18" charset="0"/>
              </a:rPr>
            </a:br>
            <a:r>
              <a:rPr lang="es-ES" sz="2400" dirty="0">
                <a:latin typeface="Bookman Old Style" panose="02050604050505020204" pitchFamily="18" charset="0"/>
              </a:rPr>
              <a:t>     -Ámbito civil</a:t>
            </a:r>
            <a:br>
              <a:rPr lang="es-ES" sz="2400" dirty="0">
                <a:latin typeface="Bookman Old Style" panose="02050604050505020204" pitchFamily="18" charset="0"/>
              </a:rPr>
            </a:br>
            <a:r>
              <a:rPr lang="es-ES" sz="2400" dirty="0">
                <a:latin typeface="Bookman Old Style" panose="02050604050505020204" pitchFamily="18" charset="0"/>
              </a:rPr>
              <a:t>     -Ámbito penal</a:t>
            </a:r>
            <a:br>
              <a:rPr lang="es-ES" sz="1800" dirty="0">
                <a:latin typeface="Bookman Old Style" panose="02050604050505020204" pitchFamily="18" charset="0"/>
              </a:rPr>
            </a:br>
            <a:r>
              <a:rPr lang="es-ES" sz="1800" dirty="0">
                <a:latin typeface="Bookman Old Style" panose="02050604050505020204" pitchFamily="18" charset="0"/>
              </a:rPr>
              <a:t>   </a:t>
            </a:r>
            <a:endParaRPr lang="es-ES_tradnl" sz="1800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726A155-2272-400D-919E-728CA13B2AA3}" type="slidenum">
              <a:rPr lang="es-ES" smtClean="0"/>
              <a:pPr>
                <a:defRPr/>
              </a:pPr>
              <a:t>2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649141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6322714"/>
          </a:xfrm>
        </p:spPr>
        <p:txBody>
          <a:bodyPr/>
          <a:lstStyle/>
          <a:p>
            <a:pPr algn="l"/>
            <a:r>
              <a:rPr lang="es-ES" sz="2400" b="1" dirty="0">
                <a:solidFill>
                  <a:srgbClr val="00B050"/>
                </a:solidFill>
                <a:latin typeface="Bookman Old Style" panose="02050604050505020204" pitchFamily="18" charset="0"/>
              </a:rPr>
              <a:t>I. </a:t>
            </a:r>
            <a:r>
              <a:rPr lang="es-ES" sz="2000" b="1" dirty="0">
                <a:solidFill>
                  <a:srgbClr val="00B050"/>
                </a:solidFill>
                <a:latin typeface="Bookman Old Style" panose="02050604050505020204" pitchFamily="18" charset="0"/>
              </a:rPr>
              <a:t>LOS SUPUESTOS DE HECHO DE MALTRATO  INFANTIL   </a:t>
            </a:r>
            <a:r>
              <a:rPr lang="es-ES" sz="2400" b="1" dirty="0">
                <a:latin typeface="Bookman Old Style" panose="02050604050505020204" pitchFamily="18" charset="0"/>
              </a:rPr>
              <a:t>3</a:t>
            </a:r>
            <a:r>
              <a:rPr lang="es-ES" sz="2000" b="1" dirty="0">
                <a:solidFill>
                  <a:srgbClr val="00B050"/>
                </a:solidFill>
                <a:latin typeface="Bookman Old Style" panose="02050604050505020204" pitchFamily="18" charset="0"/>
              </a:rPr>
              <a:t>                     </a:t>
            </a:r>
            <a:br>
              <a:rPr lang="es-ES" sz="2000" b="1" dirty="0">
                <a:solidFill>
                  <a:srgbClr val="00B050"/>
                </a:solidFill>
                <a:latin typeface="Bookman Old Style" panose="02050604050505020204" pitchFamily="18" charset="0"/>
              </a:rPr>
            </a:br>
            <a:r>
              <a:rPr lang="es-ES" sz="2000" b="1" dirty="0">
                <a:solidFill>
                  <a:srgbClr val="00B050"/>
                </a:solidFill>
                <a:latin typeface="Bookman Old Style" panose="02050604050505020204" pitchFamily="18" charset="0"/>
              </a:rPr>
              <a:t>INFANTIL MAS FRECUENTES ….(Continuac.) </a:t>
            </a:r>
            <a:br>
              <a:rPr lang="es-ES" sz="2000" b="1" dirty="0">
                <a:solidFill>
                  <a:srgbClr val="00B050"/>
                </a:solidFill>
                <a:latin typeface="Bookman Old Style" panose="02050604050505020204" pitchFamily="18" charset="0"/>
              </a:rPr>
            </a:br>
            <a:r>
              <a:rPr lang="es-ES" sz="2400" dirty="0">
                <a:solidFill>
                  <a:prstClr val="black"/>
                </a:solidFill>
                <a:latin typeface="Bookman Old Style" panose="02050604050505020204" pitchFamily="18" charset="0"/>
              </a:rPr>
              <a:t>La instrumentalización de los menores por sus progenito-res en beneficio propio para obtener ventaja en el proceso de ruptura de pareja en situación de conflicto de alta in-tensidad.</a:t>
            </a:r>
            <a:br>
              <a:rPr lang="es-ES" sz="2400" dirty="0">
                <a:solidFill>
                  <a:prstClr val="black"/>
                </a:solidFill>
                <a:latin typeface="Bookman Old Style" panose="02050604050505020204" pitchFamily="18" charset="0"/>
              </a:rPr>
            </a:br>
            <a:r>
              <a:rPr lang="es-ES" sz="2400" dirty="0">
                <a:solidFill>
                  <a:prstClr val="black"/>
                </a:solidFill>
                <a:latin typeface="Bookman Old Style" panose="02050604050505020204" pitchFamily="18" charset="0"/>
              </a:rPr>
              <a:t>   A) Mecanismos para la instrumentalización:</a:t>
            </a:r>
            <a:br>
              <a:rPr lang="es-ES" sz="2400" dirty="0">
                <a:solidFill>
                  <a:prstClr val="black"/>
                </a:solidFill>
                <a:latin typeface="Bookman Old Style" panose="02050604050505020204" pitchFamily="18" charset="0"/>
              </a:rPr>
            </a:br>
            <a:r>
              <a:rPr lang="es-ES" sz="2400" dirty="0">
                <a:solidFill>
                  <a:prstClr val="black"/>
                </a:solidFill>
                <a:latin typeface="Bookman Old Style" panose="02050604050505020204" pitchFamily="18" charset="0"/>
              </a:rPr>
              <a:t>  -Desvalorización/denigración del otro progenitor.</a:t>
            </a:r>
            <a:br>
              <a:rPr lang="es-ES" sz="2400" dirty="0">
                <a:solidFill>
                  <a:prstClr val="black"/>
                </a:solidFill>
                <a:latin typeface="Bookman Old Style" panose="02050604050505020204" pitchFamily="18" charset="0"/>
              </a:rPr>
            </a:br>
            <a:r>
              <a:rPr lang="es-ES" sz="2400" dirty="0">
                <a:solidFill>
                  <a:prstClr val="black"/>
                </a:solidFill>
                <a:latin typeface="Bookman Old Style" panose="02050604050505020204" pitchFamily="18" charset="0"/>
              </a:rPr>
              <a:t>  -La creación intencional de un conflicto de lealtades al menor.</a:t>
            </a:r>
            <a:br>
              <a:rPr lang="es-ES" sz="2400" dirty="0">
                <a:solidFill>
                  <a:prstClr val="black"/>
                </a:solidFill>
                <a:latin typeface="Bookman Old Style" panose="02050604050505020204" pitchFamily="18" charset="0"/>
              </a:rPr>
            </a:br>
            <a:r>
              <a:rPr lang="es-ES" sz="2400" dirty="0">
                <a:solidFill>
                  <a:prstClr val="black"/>
                </a:solidFill>
                <a:latin typeface="Bookman Old Style" panose="02050604050505020204" pitchFamily="18" charset="0"/>
              </a:rPr>
              <a:t>  -La compra de la voluntad del menor con dádivas, pre-mios o regalos que el otro progen. no puede dar.</a:t>
            </a:r>
            <a:br>
              <a:rPr lang="es-ES" sz="2400" dirty="0">
                <a:solidFill>
                  <a:prstClr val="black"/>
                </a:solidFill>
                <a:latin typeface="Bookman Old Style" panose="02050604050505020204" pitchFamily="18" charset="0"/>
              </a:rPr>
            </a:br>
            <a:r>
              <a:rPr lang="es-ES" sz="2400" dirty="0">
                <a:solidFill>
                  <a:prstClr val="black"/>
                </a:solidFill>
                <a:latin typeface="Bookman Old Style" panose="02050604050505020204" pitchFamily="18" charset="0"/>
              </a:rPr>
              <a:t>  -La indebida implicación del menor  en el conflicto al facilitarle datos del proceso judicial con manipulación de la verdad.</a:t>
            </a:r>
            <a:br>
              <a:rPr lang="es-ES" sz="2400" dirty="0">
                <a:solidFill>
                  <a:prstClr val="black"/>
                </a:solidFill>
                <a:latin typeface="Bookman Old Style" panose="02050604050505020204" pitchFamily="18" charset="0"/>
              </a:rPr>
            </a:br>
            <a:r>
              <a:rPr lang="es-ES" sz="2400" dirty="0">
                <a:solidFill>
                  <a:prstClr val="black"/>
                </a:solidFill>
                <a:latin typeface="Bookman Old Style" panose="02050604050505020204" pitchFamily="18" charset="0"/>
              </a:rPr>
              <a:t>    B) Efectos de la instrumentalización, inmediatos y a medio/largo plazo.</a:t>
            </a:r>
            <a:endParaRPr lang="es-ES" dirty="0"/>
          </a:p>
        </p:txBody>
      </p:sp>
      <p:sp>
        <p:nvSpPr>
          <p:cNvPr id="3" name="Marcador de número de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2073E9-2A70-44F5-AFA3-C7079211E9E1}" type="slidenum">
              <a:rPr lang="es-ES" smtClean="0"/>
              <a:pPr>
                <a:defRPr/>
              </a:pPr>
              <a:t>3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2586999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0617" y="188641"/>
            <a:ext cx="8856984" cy="6566208"/>
          </a:xfrm>
        </p:spPr>
        <p:txBody>
          <a:bodyPr/>
          <a:lstStyle/>
          <a:p>
            <a:pPr algn="l"/>
            <a:r>
              <a:rPr lang="es-ES" sz="2000" b="1" dirty="0">
                <a:solidFill>
                  <a:srgbClr val="00B050"/>
                </a:solidFill>
                <a:latin typeface="Bookman Old Style" panose="02050604050505020204" pitchFamily="18" charset="0"/>
              </a:rPr>
              <a:t>II.¿CÓMO LLEGA A LOS JUZGADOS DE FAMILIA LA  NOTICIA DEL MALTRATO INFANTIL?                                                     </a:t>
            </a:r>
            <a:r>
              <a:rPr lang="es-ES" sz="2400" b="1" dirty="0">
                <a:latin typeface="Bookman Old Style" panose="02050604050505020204" pitchFamily="18" charset="0"/>
              </a:rPr>
              <a:t>4</a:t>
            </a:r>
            <a:br>
              <a:rPr lang="es-ES" sz="2400" b="1" dirty="0">
                <a:solidFill>
                  <a:srgbClr val="00B050"/>
                </a:solidFill>
                <a:latin typeface="Bookman Old Style" panose="02050604050505020204" pitchFamily="18" charset="0"/>
              </a:rPr>
            </a:br>
            <a:r>
              <a:rPr lang="es-ES" sz="2400" dirty="0">
                <a:solidFill>
                  <a:srgbClr val="00B050"/>
                </a:solidFill>
                <a:latin typeface="Bookman Old Style" panose="02050604050505020204" pitchFamily="18" charset="0"/>
              </a:rPr>
              <a:t> </a:t>
            </a:r>
            <a:r>
              <a:rPr lang="es-ES" sz="2400" dirty="0">
                <a:latin typeface="Bookman Old Style" panose="02050604050505020204" pitchFamily="18" charset="0"/>
              </a:rPr>
              <a:t>A) Una vez iniciado el proceso, a través de los escritos de alegaciones:</a:t>
            </a:r>
            <a:br>
              <a:rPr lang="es-ES" sz="2400" dirty="0">
                <a:latin typeface="Bookman Old Style" panose="02050604050505020204" pitchFamily="18" charset="0"/>
              </a:rPr>
            </a:br>
            <a:r>
              <a:rPr lang="es-ES" sz="2400" dirty="0">
                <a:latin typeface="Bookman Old Style" panose="02050604050505020204" pitchFamily="18" charset="0"/>
              </a:rPr>
              <a:t>  -Demanda.</a:t>
            </a:r>
            <a:br>
              <a:rPr lang="es-ES" sz="2400" dirty="0">
                <a:latin typeface="Bookman Old Style" panose="02050604050505020204" pitchFamily="18" charset="0"/>
              </a:rPr>
            </a:br>
            <a:r>
              <a:rPr lang="es-ES" sz="2400" dirty="0">
                <a:latin typeface="Bookman Old Style" panose="02050604050505020204" pitchFamily="18" charset="0"/>
              </a:rPr>
              <a:t>  -Contestación.</a:t>
            </a:r>
            <a:br>
              <a:rPr lang="es-ES" sz="2400" dirty="0">
                <a:latin typeface="Bookman Old Style" panose="02050604050505020204" pitchFamily="18" charset="0"/>
              </a:rPr>
            </a:br>
            <a:r>
              <a:rPr lang="es-ES" sz="2400" dirty="0">
                <a:latin typeface="Bookman Old Style" panose="02050604050505020204" pitchFamily="18" charset="0"/>
              </a:rPr>
              <a:t>  -Escritos de alegación de hechos nuevos.</a:t>
            </a:r>
            <a:br>
              <a:rPr lang="es-ES" sz="2400" dirty="0">
                <a:latin typeface="Bookman Old Style" panose="02050604050505020204" pitchFamily="18" charset="0"/>
              </a:rPr>
            </a:br>
            <a:r>
              <a:rPr lang="es-ES" sz="2400" dirty="0">
                <a:latin typeface="Bookman Old Style" panose="02050604050505020204" pitchFamily="18" charset="0"/>
              </a:rPr>
              <a:t> B) Tras la finalización del proceso, una vez que existe sentencia o auto que establece las medidas paterno-filiales.</a:t>
            </a:r>
            <a:br>
              <a:rPr lang="es-ES" sz="2400" dirty="0">
                <a:latin typeface="Bookman Old Style" panose="02050604050505020204" pitchFamily="18" charset="0"/>
              </a:rPr>
            </a:br>
            <a:r>
              <a:rPr lang="es-ES" sz="2400" dirty="0">
                <a:latin typeface="Bookman Old Style" panose="02050604050505020204" pitchFamily="18" charset="0"/>
              </a:rPr>
              <a:t>   -Por demandas de modficación de medidas.</a:t>
            </a:r>
            <a:br>
              <a:rPr lang="es-ES" sz="2400" dirty="0">
                <a:latin typeface="Bookman Old Style" panose="02050604050505020204" pitchFamily="18" charset="0"/>
              </a:rPr>
            </a:br>
            <a:r>
              <a:rPr lang="es-ES" sz="2400" dirty="0">
                <a:latin typeface="Bookman Old Style" panose="02050604050505020204" pitchFamily="18" charset="0"/>
              </a:rPr>
              <a:t>   -Demandas de ejecución de sentencia.</a:t>
            </a:r>
            <a:br>
              <a:rPr lang="es-ES" sz="2400" dirty="0">
                <a:latin typeface="Bookman Old Style" panose="02050604050505020204" pitchFamily="18" charset="0"/>
              </a:rPr>
            </a:br>
            <a:r>
              <a:rPr lang="es-ES" sz="2400" dirty="0">
                <a:latin typeface="Bookman Old Style" panose="02050604050505020204" pitchFamily="18" charset="0"/>
              </a:rPr>
              <a:t>   -Expedientes de medidas de protección del art.158 del Cc. por ejercicio inadecuado de la potestad de guarda.</a:t>
            </a:r>
            <a:br>
              <a:rPr lang="es-ES" sz="2400" dirty="0">
                <a:latin typeface="Bookman Old Style" panose="02050604050505020204" pitchFamily="18" charset="0"/>
              </a:rPr>
            </a:br>
            <a:r>
              <a:rPr lang="es-ES" sz="2400" dirty="0">
                <a:latin typeface="Bookman Old Style" panose="02050604050505020204" pitchFamily="18" charset="0"/>
              </a:rPr>
              <a:t>   -Informes de los Servicios Sociales.</a:t>
            </a:r>
            <a:br>
              <a:rPr lang="es-ES" sz="2400" dirty="0">
                <a:latin typeface="Bookman Old Style" panose="02050604050505020204" pitchFamily="18" charset="0"/>
              </a:rPr>
            </a:br>
            <a:r>
              <a:rPr lang="es-ES" sz="2400" dirty="0">
                <a:latin typeface="Bookman Old Style" panose="02050604050505020204" pitchFamily="18" charset="0"/>
              </a:rPr>
              <a:t>   -Informes de seguimiento de los equipos técnicos adscritos a los Juzgados</a:t>
            </a:r>
            <a:br>
              <a:rPr lang="es-ES" sz="1800" dirty="0">
                <a:latin typeface="Bookman Old Style" panose="02050604050505020204" pitchFamily="18" charset="0"/>
              </a:rPr>
            </a:br>
            <a:endParaRPr lang="es-ES" sz="1800" dirty="0"/>
          </a:p>
        </p:txBody>
      </p:sp>
      <p:sp>
        <p:nvSpPr>
          <p:cNvPr id="3" name="Marcador de número de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2073E9-2A70-44F5-AFA3-C7079211E9E1}" type="slidenum">
              <a:rPr lang="es-ES" smtClean="0"/>
              <a:pPr>
                <a:defRPr/>
              </a:pPr>
              <a:t>4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5697021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2073E9-2A70-44F5-AFA3-C7079211E9E1}" type="slidenum">
              <a:rPr lang="es-ES" smtClean="0"/>
              <a:pPr>
                <a:defRPr/>
              </a:pPr>
              <a:t>5</a:t>
            </a:fld>
            <a:endParaRPr lang="es-ES" dirty="0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179512" y="188640"/>
            <a:ext cx="8856984" cy="6532834"/>
          </a:xfrm>
        </p:spPr>
        <p:txBody>
          <a:bodyPr/>
          <a:lstStyle/>
          <a:p>
            <a:pPr algn="l"/>
            <a:r>
              <a:rPr lang="es-ES" sz="2000" b="1" dirty="0">
                <a:solidFill>
                  <a:srgbClr val="00B050"/>
                </a:solidFill>
                <a:latin typeface="Bookman Old Style" panose="02050604050505020204" pitchFamily="18" charset="0"/>
              </a:rPr>
              <a:t>III LA PRUEBA DE LA EXISTENCIA DEL MALTRATO             </a:t>
            </a:r>
            <a:r>
              <a:rPr lang="es-ES" sz="2400" b="1" dirty="0">
                <a:solidFill>
                  <a:prstClr val="black"/>
                </a:solidFill>
                <a:latin typeface="Bookman Old Style" panose="02050604050505020204" pitchFamily="18" charset="0"/>
              </a:rPr>
              <a:t>5</a:t>
            </a:r>
            <a:br>
              <a:rPr lang="es-ES" sz="2400" b="1" dirty="0">
                <a:solidFill>
                  <a:srgbClr val="00B050"/>
                </a:solidFill>
                <a:latin typeface="Bookman Old Style" panose="02050604050505020204" pitchFamily="18" charset="0"/>
              </a:rPr>
            </a:br>
            <a:r>
              <a:rPr lang="es-ES" sz="1800" b="1" dirty="0">
                <a:solidFill>
                  <a:srgbClr val="00B050"/>
                </a:solidFill>
                <a:latin typeface="Bookman Old Style" panose="02050604050505020204" pitchFamily="18" charset="0"/>
              </a:rPr>
              <a:t>   </a:t>
            </a:r>
            <a:r>
              <a:rPr lang="es-ES" sz="2400" dirty="0">
                <a:latin typeface="Bookman Old Style" panose="02050604050505020204" pitchFamily="18" charset="0"/>
              </a:rPr>
              <a:t>-Apuntes o anotaciones en la historia clínica del menor.</a:t>
            </a:r>
            <a:br>
              <a:rPr lang="es-ES" sz="2400" dirty="0">
                <a:latin typeface="Bookman Old Style" panose="02050604050505020204" pitchFamily="18" charset="0"/>
              </a:rPr>
            </a:br>
            <a:br>
              <a:rPr lang="es-ES" sz="2400" dirty="0">
                <a:latin typeface="Bookman Old Style" panose="02050604050505020204" pitchFamily="18" charset="0"/>
              </a:rPr>
            </a:br>
            <a:r>
              <a:rPr lang="es-ES" sz="2400" dirty="0">
                <a:latin typeface="Bookman Old Style" panose="02050604050505020204" pitchFamily="18" charset="0"/>
              </a:rPr>
              <a:t>  -Informes psiquiátricos o psicológicos de parte.</a:t>
            </a:r>
            <a:br>
              <a:rPr lang="es-ES" sz="2400" dirty="0">
                <a:latin typeface="Bookman Old Style" panose="02050604050505020204" pitchFamily="18" charset="0"/>
              </a:rPr>
            </a:br>
            <a:br>
              <a:rPr lang="es-ES" sz="2400" dirty="0">
                <a:latin typeface="Bookman Old Style" panose="02050604050505020204" pitchFamily="18" charset="0"/>
              </a:rPr>
            </a:br>
            <a:r>
              <a:rPr lang="es-ES" sz="2400" dirty="0">
                <a:latin typeface="Bookman Old Style" panose="02050604050505020204" pitchFamily="18" charset="0"/>
              </a:rPr>
              <a:t>  -Informes del equipo psicosocial encargados por el juez.</a:t>
            </a:r>
            <a:br>
              <a:rPr lang="es-ES" sz="2400" dirty="0">
                <a:latin typeface="Bookman Old Style" panose="02050604050505020204" pitchFamily="18" charset="0"/>
              </a:rPr>
            </a:br>
            <a:br>
              <a:rPr lang="es-ES" sz="2400" dirty="0">
                <a:latin typeface="Bookman Old Style" panose="02050604050505020204" pitchFamily="18" charset="0"/>
              </a:rPr>
            </a:br>
            <a:r>
              <a:rPr lang="es-ES" sz="2400" dirty="0">
                <a:latin typeface="Bookman Old Style" panose="02050604050505020204" pitchFamily="18" charset="0"/>
              </a:rPr>
              <a:t>  -Grabaciones de audio o video.</a:t>
            </a:r>
            <a:br>
              <a:rPr lang="es-ES" sz="2400" dirty="0">
                <a:latin typeface="Bookman Old Style" panose="02050604050505020204" pitchFamily="18" charset="0"/>
              </a:rPr>
            </a:br>
            <a:br>
              <a:rPr lang="es-ES" sz="2400" dirty="0">
                <a:latin typeface="Bookman Old Style" panose="02050604050505020204" pitchFamily="18" charset="0"/>
              </a:rPr>
            </a:br>
            <a:r>
              <a:rPr lang="es-ES" sz="2400" dirty="0">
                <a:latin typeface="Bookman Old Style" panose="02050604050505020204" pitchFamily="18" charset="0"/>
              </a:rPr>
              <a:t>  -Informes de los Servicios Sociales.</a:t>
            </a:r>
            <a:br>
              <a:rPr lang="es-ES" sz="2400" dirty="0">
                <a:latin typeface="Bookman Old Style" panose="02050604050505020204" pitchFamily="18" charset="0"/>
              </a:rPr>
            </a:br>
            <a:br>
              <a:rPr lang="es-ES" sz="2400" dirty="0">
                <a:latin typeface="Bookman Old Style" panose="02050604050505020204" pitchFamily="18" charset="0"/>
              </a:rPr>
            </a:br>
            <a:r>
              <a:rPr lang="es-ES" sz="2400" dirty="0">
                <a:latin typeface="Bookman Old Style" panose="02050604050505020204" pitchFamily="18" charset="0"/>
              </a:rPr>
              <a:t>  -Informes del gabinete psicopedagógico de los Colegios.</a:t>
            </a:r>
            <a:br>
              <a:rPr lang="es-ES" sz="2400" dirty="0">
                <a:latin typeface="Bookman Old Style" panose="02050604050505020204" pitchFamily="18" charset="0"/>
              </a:rPr>
            </a:br>
            <a:r>
              <a:rPr lang="es-ES" sz="2400" dirty="0">
                <a:latin typeface="Bookman Old Style" panose="02050604050505020204" pitchFamily="18" charset="0"/>
              </a:rPr>
              <a:t>  -Informes de los Puntos de Encuentro Familiar.</a:t>
            </a:r>
            <a:br>
              <a:rPr lang="es-ES" sz="2400" dirty="0">
                <a:latin typeface="Bookman Old Style" panose="02050604050505020204" pitchFamily="18" charset="0"/>
              </a:rPr>
            </a:br>
            <a:br>
              <a:rPr lang="es-ES" sz="2400" dirty="0">
                <a:latin typeface="Bookman Old Style" panose="02050604050505020204" pitchFamily="18" charset="0"/>
              </a:rPr>
            </a:br>
            <a:r>
              <a:rPr lang="es-ES" sz="2400" dirty="0">
                <a:latin typeface="Bookman Old Style" panose="02050604050505020204" pitchFamily="18" charset="0"/>
              </a:rPr>
              <a:t>  -Pruebas testificales y de interrogatorio de las partes.</a:t>
            </a:r>
            <a:br>
              <a:rPr lang="es-ES" sz="2400" dirty="0">
                <a:latin typeface="Bookman Old Style" panose="02050604050505020204" pitchFamily="18" charset="0"/>
              </a:rPr>
            </a:br>
            <a:br>
              <a:rPr lang="es-ES" sz="2400" dirty="0">
                <a:latin typeface="Bookman Old Style" panose="02050604050505020204" pitchFamily="18" charset="0"/>
              </a:rPr>
            </a:br>
            <a:r>
              <a:rPr lang="es-ES" sz="2400" dirty="0">
                <a:latin typeface="Bookman Old Style" panose="02050604050505020204" pitchFamily="18" charset="0"/>
              </a:rPr>
              <a:t>  -Exploración judicial de l/la menor.</a:t>
            </a:r>
            <a:endParaRPr lang="es-ES_tradnl" sz="2400" dirty="0"/>
          </a:p>
        </p:txBody>
      </p:sp>
    </p:spTree>
    <p:extLst>
      <p:ext uri="{BB962C8B-B14F-4D97-AF65-F5344CB8AC3E}">
        <p14:creationId xmlns:p14="http://schemas.microsoft.com/office/powerpoint/2010/main" val="3653869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712968" cy="6669360"/>
          </a:xfrm>
        </p:spPr>
        <p:txBody>
          <a:bodyPr/>
          <a:lstStyle/>
          <a:p>
            <a:pPr algn="l"/>
            <a:r>
              <a:rPr lang="es-ES" sz="2000" b="1" dirty="0">
                <a:solidFill>
                  <a:srgbClr val="00B050"/>
                </a:solidFill>
                <a:latin typeface="Bookman Old Style" panose="02050604050505020204" pitchFamily="18" charset="0"/>
              </a:rPr>
              <a:t>IV. LOS INDICADORES DE MALTRATO PSICOLÓGICO             </a:t>
            </a:r>
            <a:r>
              <a:rPr lang="es-ES" sz="2800" b="1" dirty="0">
                <a:solidFill>
                  <a:prstClr val="black"/>
                </a:solidFill>
                <a:latin typeface="Bookman Old Style" panose="02050604050505020204" pitchFamily="18" charset="0"/>
              </a:rPr>
              <a:t>6</a:t>
            </a:r>
            <a:br>
              <a:rPr lang="es-ES" sz="2800" dirty="0">
                <a:solidFill>
                  <a:prstClr val="black"/>
                </a:solidFill>
                <a:latin typeface="Bookman Old Style" panose="02050604050505020204" pitchFamily="18" charset="0"/>
              </a:rPr>
            </a:br>
            <a:r>
              <a:rPr lang="es-ES" sz="1800" b="1" dirty="0">
                <a:solidFill>
                  <a:srgbClr val="00B050"/>
                </a:solidFill>
                <a:latin typeface="Bookman Old Style" panose="02050604050505020204" pitchFamily="18" charset="0"/>
              </a:rPr>
              <a:t> </a:t>
            </a:r>
            <a:r>
              <a:rPr lang="es-ES" sz="2400" b="1" dirty="0">
                <a:latin typeface="Bookman Old Style" panose="02050604050505020204" pitchFamily="18" charset="0"/>
              </a:rPr>
              <a:t>-</a:t>
            </a:r>
            <a:r>
              <a:rPr lang="es-ES" sz="2400" dirty="0">
                <a:latin typeface="Bookman Old Style" panose="02050604050505020204" pitchFamily="18" charset="0"/>
              </a:rPr>
              <a:t>Los cambios de actitud y conducta del menor, con presencia de agesividad, angustia, ansiedad, etc.</a:t>
            </a:r>
            <a:br>
              <a:rPr lang="es-ES" sz="2400" dirty="0">
                <a:latin typeface="Bookman Old Style" panose="02050604050505020204" pitchFamily="18" charset="0"/>
              </a:rPr>
            </a:br>
            <a:br>
              <a:rPr lang="es-ES" sz="2400" dirty="0">
                <a:latin typeface="Bookman Old Style" panose="02050604050505020204" pitchFamily="18" charset="0"/>
              </a:rPr>
            </a:br>
            <a:r>
              <a:rPr lang="es-ES" sz="2400" dirty="0">
                <a:latin typeface="Bookman Old Style" panose="02050604050505020204" pitchFamily="18" charset="0"/>
              </a:rPr>
              <a:t> -La presencia de un conflicto de lealtades.</a:t>
            </a:r>
            <a:br>
              <a:rPr lang="es-ES" sz="2400" dirty="0">
                <a:latin typeface="Bookman Old Style" panose="02050604050505020204" pitchFamily="18" charset="0"/>
              </a:rPr>
            </a:br>
            <a:br>
              <a:rPr lang="es-ES" sz="2400" dirty="0">
                <a:latin typeface="Bookman Old Style" panose="02050604050505020204" pitchFamily="18" charset="0"/>
              </a:rPr>
            </a:br>
            <a:r>
              <a:rPr lang="es-ES" sz="2400" dirty="0">
                <a:latin typeface="Bookman Old Style" panose="02050604050505020204" pitchFamily="18" charset="0"/>
              </a:rPr>
              <a:t> -El conocimiento de datos de la vida íntima de los pro-genitores, como prácticas sexuales o infidelidades.</a:t>
            </a:r>
            <a:br>
              <a:rPr lang="es-ES" sz="2400" dirty="0">
                <a:latin typeface="Bookman Old Style" panose="02050604050505020204" pitchFamily="18" charset="0"/>
              </a:rPr>
            </a:br>
            <a:br>
              <a:rPr lang="es-ES" sz="2400" dirty="0">
                <a:latin typeface="Bookman Old Style" panose="02050604050505020204" pitchFamily="18" charset="0"/>
              </a:rPr>
            </a:br>
            <a:r>
              <a:rPr lang="es-ES" sz="2400" dirty="0">
                <a:latin typeface="Bookman Old Style" panose="02050604050505020204" pitchFamily="18" charset="0"/>
              </a:rPr>
              <a:t> -La culpabilización del conflicto parental.</a:t>
            </a:r>
            <a:br>
              <a:rPr lang="es-ES" sz="2400" dirty="0">
                <a:latin typeface="Bookman Old Style" panose="02050604050505020204" pitchFamily="18" charset="0"/>
              </a:rPr>
            </a:br>
            <a:br>
              <a:rPr lang="es-ES" sz="2400" dirty="0">
                <a:latin typeface="Bookman Old Style" panose="02050604050505020204" pitchFamily="18" charset="0"/>
              </a:rPr>
            </a:br>
            <a:r>
              <a:rPr lang="es-ES" sz="2400" dirty="0">
                <a:latin typeface="Bookman Old Style" panose="02050604050505020204" pitchFamily="18" charset="0"/>
              </a:rPr>
              <a:t> .La somatización de la ansiedad o estrés sin patología orgánica que la sustente.</a:t>
            </a:r>
            <a:r>
              <a:rPr lang="es-ES" sz="2400" dirty="0">
                <a:solidFill>
                  <a:prstClr val="black"/>
                </a:solidFill>
                <a:latin typeface="Bookman Old Style" panose="02050604050505020204" pitchFamily="18" charset="0"/>
              </a:rPr>
              <a:t> Baja autoestima.</a:t>
            </a:r>
            <a:br>
              <a:rPr lang="es-ES" sz="2400" dirty="0">
                <a:solidFill>
                  <a:prstClr val="black"/>
                </a:solidFill>
                <a:latin typeface="Bookman Old Style" panose="02050604050505020204" pitchFamily="18" charset="0"/>
              </a:rPr>
            </a:br>
            <a:br>
              <a:rPr lang="es-ES" sz="2400" dirty="0">
                <a:latin typeface="Bookman Old Style" panose="02050604050505020204" pitchFamily="18" charset="0"/>
              </a:rPr>
            </a:br>
            <a:r>
              <a:rPr lang="es-ES" sz="2400" dirty="0">
                <a:latin typeface="Bookman Old Style" panose="02050604050505020204" pitchFamily="18" charset="0"/>
              </a:rPr>
              <a:t> -Trastornos de ansiedad o depresión.</a:t>
            </a:r>
            <a:br>
              <a:rPr lang="es-ES" sz="2400" dirty="0">
                <a:latin typeface="Bookman Old Style" panose="02050604050505020204" pitchFamily="18" charset="0"/>
              </a:rPr>
            </a:br>
            <a:br>
              <a:rPr lang="es-ES" sz="2400" dirty="0">
                <a:latin typeface="Bookman Old Style" panose="02050604050505020204" pitchFamily="18" charset="0"/>
              </a:rPr>
            </a:br>
            <a:r>
              <a:rPr lang="es-ES" sz="2400" dirty="0">
                <a:latin typeface="Bookman Old Style" panose="02050604050505020204" pitchFamily="18" charset="0"/>
              </a:rPr>
              <a:t> -Rechazo injustificado a un progenitor no basado en hecho objetivo alguno</a:t>
            </a:r>
            <a:endParaRPr lang="es-ES" sz="2400" dirty="0"/>
          </a:p>
        </p:txBody>
      </p:sp>
      <p:sp>
        <p:nvSpPr>
          <p:cNvPr id="3" name="Marcador de número de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2073E9-2A70-44F5-AFA3-C7079211E9E1}" type="slidenum">
              <a:rPr lang="es-ES" smtClean="0"/>
              <a:pPr>
                <a:defRPr/>
              </a:pPr>
              <a:t>6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6674389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179512" y="260648"/>
            <a:ext cx="8856984" cy="6408712"/>
          </a:xfrm>
        </p:spPr>
        <p:txBody>
          <a:bodyPr/>
          <a:lstStyle/>
          <a:p>
            <a:pPr lvl="0" algn="l">
              <a:spcBef>
                <a:spcPct val="20000"/>
              </a:spcBef>
              <a:spcAft>
                <a:spcPts val="0"/>
              </a:spcAft>
            </a:pPr>
            <a:r>
              <a:rPr lang="es-ES" sz="1800" dirty="0">
                <a:solidFill>
                  <a:srgbClr val="000000"/>
                </a:solidFill>
                <a:latin typeface="Bookman Old Style"/>
                <a:ea typeface="Times New Roman"/>
                <a:cs typeface="Times New Roman"/>
              </a:rPr>
              <a:t> </a:t>
            </a:r>
            <a:r>
              <a:rPr lang="es-ES" sz="1800" b="1" dirty="0">
                <a:solidFill>
                  <a:srgbClr val="00B050"/>
                </a:solidFill>
                <a:latin typeface="Bookman Old Style"/>
                <a:ea typeface="Times New Roman"/>
                <a:cs typeface="Times New Roman"/>
              </a:rPr>
              <a:t>V. LA VALORACIÓN JUDICIAL DEL MALTRATO PSIQUICO DE LOS MENORES: SU INCIDENCIA EN LAS DECISIONES DE PATRIA POTESTAD, CUSTODIA Y RÉGIMEN DE VISITAS                                                   </a:t>
            </a:r>
            <a:r>
              <a:rPr lang="es-ES" sz="2400" b="1" dirty="0">
                <a:latin typeface="Bookman Old Style"/>
                <a:ea typeface="Times New Roman"/>
                <a:cs typeface="Times New Roman"/>
              </a:rPr>
              <a:t>7</a:t>
            </a:r>
            <a:r>
              <a:rPr lang="es-ES" sz="1800" b="1" dirty="0">
                <a:solidFill>
                  <a:srgbClr val="00B050"/>
                </a:solidFill>
                <a:latin typeface="Bookman Old Style"/>
                <a:ea typeface="Times New Roman"/>
                <a:cs typeface="Times New Roman"/>
              </a:rPr>
              <a:t>                                            </a:t>
            </a:r>
            <a:br>
              <a:rPr lang="es-ES" sz="1600" dirty="0">
                <a:solidFill>
                  <a:srgbClr val="000000"/>
                </a:solidFill>
                <a:latin typeface="Bookman Old Style"/>
                <a:ea typeface="Times New Roman"/>
                <a:cs typeface="Times New Roman"/>
              </a:rPr>
            </a:br>
            <a:r>
              <a:rPr lang="es-ES" sz="1000" b="1" dirty="0">
                <a:solidFill>
                  <a:srgbClr val="000000"/>
                </a:solidFill>
                <a:latin typeface="Bookman Old Style"/>
                <a:ea typeface="Times New Roman"/>
                <a:cs typeface="Times New Roman"/>
              </a:rPr>
              <a:t>                                                                                                                                      </a:t>
            </a:r>
            <a:br>
              <a:rPr lang="es-ES" sz="1000" b="1" dirty="0">
                <a:solidFill>
                  <a:srgbClr val="000000"/>
                </a:solidFill>
                <a:latin typeface="Bookman Old Style"/>
                <a:ea typeface="Times New Roman"/>
                <a:cs typeface="Times New Roman"/>
              </a:rPr>
            </a:br>
            <a:r>
              <a:rPr lang="es-ES" sz="1300" b="1" dirty="0">
                <a:solidFill>
                  <a:srgbClr val="000000"/>
                </a:solidFill>
                <a:latin typeface="Bookman Old Style"/>
                <a:ea typeface="Times New Roman"/>
                <a:cs typeface="Times New Roman"/>
              </a:rPr>
              <a:t> </a:t>
            </a:r>
            <a:r>
              <a:rPr lang="es-ES" sz="2400" b="1" dirty="0">
                <a:solidFill>
                  <a:srgbClr val="000000"/>
                </a:solidFill>
                <a:latin typeface="Bookman Old Style" panose="02050604050505020204" pitchFamily="18" charset="0"/>
                <a:ea typeface="Times New Roman"/>
                <a:cs typeface="Times New Roman"/>
              </a:rPr>
              <a:t>-</a:t>
            </a:r>
            <a:r>
              <a:rPr lang="es-ES" sz="2400" b="1" dirty="0">
                <a:latin typeface="Bookman Old Style" panose="02050604050505020204" pitchFamily="18" charset="0"/>
                <a:ea typeface="Times New Roman"/>
                <a:cs typeface="Times New Roman"/>
              </a:rPr>
              <a:t>El criterio general a tener en cuenta por el juez en las decisiones sobre PP, GyC. Y RV: </a:t>
            </a:r>
            <a:r>
              <a:rPr lang="es-ES" sz="2400" dirty="0">
                <a:latin typeface="Bookman Old Style" panose="02050604050505020204" pitchFamily="18" charset="0"/>
                <a:ea typeface="Times New Roman"/>
                <a:cs typeface="Times New Roman"/>
              </a:rPr>
              <a:t>el interés superior del menor como criterio primordial y preferente.</a:t>
            </a:r>
            <a:br>
              <a:rPr lang="es-ES" sz="2400" dirty="0">
                <a:latin typeface="Bookman Old Style" panose="02050604050505020204" pitchFamily="18" charset="0"/>
                <a:ea typeface="Times New Roman"/>
                <a:cs typeface="Times New Roman"/>
              </a:rPr>
            </a:br>
            <a:br>
              <a:rPr lang="es-ES" sz="2400" dirty="0">
                <a:latin typeface="Bookman Old Style" panose="02050604050505020204" pitchFamily="18" charset="0"/>
                <a:ea typeface="Times New Roman"/>
                <a:cs typeface="Times New Roman"/>
              </a:rPr>
            </a:br>
            <a:r>
              <a:rPr lang="es-ES" sz="2400" dirty="0">
                <a:latin typeface="Bookman Old Style" panose="02050604050505020204" pitchFamily="18" charset="0"/>
                <a:ea typeface="Times New Roman"/>
                <a:cs typeface="Times New Roman"/>
              </a:rPr>
              <a:t>-</a:t>
            </a:r>
            <a:r>
              <a:rPr lang="es-ES" sz="2400" b="1" dirty="0">
                <a:latin typeface="Bookman Old Style" panose="02050604050505020204" pitchFamily="18" charset="0"/>
                <a:ea typeface="Times New Roman"/>
                <a:cs typeface="Times New Roman"/>
              </a:rPr>
              <a:t>Aproximación al concepto de ISM</a:t>
            </a:r>
            <a:r>
              <a:rPr lang="es-ES" sz="2400" dirty="0">
                <a:latin typeface="Bookman Old Style" panose="02050604050505020204" pitchFamily="18" charset="0"/>
                <a:ea typeface="Times New Roman"/>
                <a:cs typeface="Times New Roman"/>
              </a:rPr>
              <a:t>, como juicio de pronóstico: Procurar al menor  su desarrollo espiritual y físico en un clima de estabilidad y paz que garantice en la forma más favorable posible su educación e instrucción y la satisfacción de sus necesidades materiales y morales.</a:t>
            </a:r>
            <a:br>
              <a:rPr lang="es-ES" sz="2400" dirty="0">
                <a:latin typeface="Bookman Old Style" panose="02050604050505020204" pitchFamily="18" charset="0"/>
                <a:ea typeface="Times New Roman"/>
                <a:cs typeface="Times New Roman"/>
              </a:rPr>
            </a:br>
            <a:br>
              <a:rPr lang="es-ES" sz="2400" dirty="0">
                <a:latin typeface="Bookman Old Style" panose="02050604050505020204" pitchFamily="18" charset="0"/>
                <a:ea typeface="Times New Roman"/>
                <a:cs typeface="Times New Roman"/>
              </a:rPr>
            </a:br>
            <a:r>
              <a:rPr lang="es-ES" sz="2400" dirty="0">
                <a:latin typeface="Bookman Old Style" panose="02050604050505020204" pitchFamily="18" charset="0"/>
                <a:ea typeface="Times New Roman"/>
                <a:cs typeface="Times New Roman"/>
              </a:rPr>
              <a:t>- </a:t>
            </a:r>
            <a:r>
              <a:rPr lang="es-ES" sz="2400" b="1" dirty="0">
                <a:latin typeface="Bookman Old Style" panose="02050604050505020204" pitchFamily="18" charset="0"/>
                <a:ea typeface="Times New Roman"/>
                <a:cs typeface="Times New Roman"/>
              </a:rPr>
              <a:t>La capacidad parental de los progenitores</a:t>
            </a:r>
            <a:r>
              <a:rPr lang="es-ES" sz="2400" dirty="0">
                <a:latin typeface="Bookman Old Style" panose="02050604050505020204" pitchFamily="18" charset="0"/>
                <a:ea typeface="Times New Roman"/>
                <a:cs typeface="Times New Roman"/>
              </a:rPr>
              <a:t>: Factores o circunstancias personales que se consideran negativos para el ordenado y correcto desarrollo de las funciones inherentes al ejercicio de la guarda y custodia.</a:t>
            </a:r>
            <a:endParaRPr lang="es-ES_tradnl" sz="2400" dirty="0">
              <a:latin typeface="Bookman Old Style" panose="02050604050505020204" pitchFamily="18" charset="0"/>
            </a:endParaRPr>
          </a:p>
        </p:txBody>
      </p:sp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AE7131-F559-4037-9BCB-2466C188BEDE}" type="slidenum">
              <a:rPr lang="es-ES" smtClean="0"/>
              <a:pPr>
                <a:defRPr/>
              </a:pPr>
              <a:t>7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558578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512" y="274637"/>
            <a:ext cx="8784976" cy="6446837"/>
          </a:xfrm>
        </p:spPr>
        <p:txBody>
          <a:bodyPr/>
          <a:lstStyle/>
          <a:p>
            <a:pPr algn="l"/>
            <a:r>
              <a:rPr lang="es-ES" sz="1800" b="1" dirty="0">
                <a:solidFill>
                  <a:srgbClr val="00B050"/>
                </a:solidFill>
                <a:latin typeface="Bookman Old Style"/>
                <a:ea typeface="Times New Roman"/>
                <a:cs typeface="Times New Roman"/>
              </a:rPr>
              <a:t>V. LA VALORACIÓN JUDICIAL DEL MALTRATO PSIQUICO DE LOS MENORES: SU INCIDENCIA …(Continuac.)                                        </a:t>
            </a:r>
            <a:r>
              <a:rPr lang="es-ES" sz="2400" b="1" dirty="0">
                <a:latin typeface="Bookman Old Style"/>
                <a:ea typeface="Times New Roman"/>
                <a:cs typeface="Times New Roman"/>
              </a:rPr>
              <a:t>8</a:t>
            </a:r>
            <a:br>
              <a:rPr lang="es-ES" sz="1800" b="1" dirty="0">
                <a:solidFill>
                  <a:srgbClr val="00B050"/>
                </a:solidFill>
                <a:latin typeface="Bookman Old Style"/>
                <a:ea typeface="Times New Roman"/>
                <a:cs typeface="Times New Roman"/>
              </a:rPr>
            </a:br>
            <a:r>
              <a:rPr lang="es-ES" sz="1800" b="1" dirty="0">
                <a:solidFill>
                  <a:srgbClr val="00B050"/>
                </a:solidFill>
                <a:latin typeface="Bookman Old Style"/>
                <a:ea typeface="Times New Roman"/>
                <a:cs typeface="Times New Roman"/>
              </a:rPr>
              <a:t> </a:t>
            </a:r>
            <a:r>
              <a:rPr lang="es-ES" sz="2400" b="1" dirty="0">
                <a:solidFill>
                  <a:srgbClr val="00B050"/>
                </a:solidFill>
                <a:latin typeface="Bookman Old Style"/>
                <a:ea typeface="Times New Roman"/>
                <a:cs typeface="Times New Roman"/>
              </a:rPr>
              <a:t>-</a:t>
            </a:r>
            <a:r>
              <a:rPr lang="es-ES" sz="2400" b="1" dirty="0">
                <a:latin typeface="Bookman Old Style"/>
                <a:ea typeface="Times New Roman"/>
                <a:cs typeface="Times New Roman"/>
              </a:rPr>
              <a:t>Criterios </a:t>
            </a:r>
            <a:r>
              <a:rPr lang="es-ES" sz="2400" b="1" dirty="0" err="1">
                <a:latin typeface="Bookman Old Style"/>
                <a:ea typeface="Times New Roman"/>
                <a:cs typeface="Times New Roman"/>
              </a:rPr>
              <a:t>grles</a:t>
            </a:r>
            <a:r>
              <a:rPr lang="es-ES" sz="2400" b="1" dirty="0">
                <a:latin typeface="Bookman Old Style"/>
                <a:ea typeface="Times New Roman"/>
                <a:cs typeface="Times New Roman"/>
              </a:rPr>
              <a:t> de evaluación de la capacidad paren-tal</a:t>
            </a:r>
            <a:r>
              <a:rPr lang="es-ES" sz="2400" b="1" dirty="0">
                <a:solidFill>
                  <a:srgbClr val="00B050"/>
                </a:solidFill>
                <a:latin typeface="Bookman Old Style"/>
                <a:ea typeface="Times New Roman"/>
                <a:cs typeface="Times New Roman"/>
              </a:rPr>
              <a:t>:</a:t>
            </a:r>
            <a:br>
              <a:rPr lang="es-ES" sz="2400" b="1" dirty="0">
                <a:solidFill>
                  <a:srgbClr val="00B050"/>
                </a:solidFill>
                <a:latin typeface="Bookman Old Style"/>
                <a:ea typeface="Times New Roman"/>
                <a:cs typeface="Times New Roman"/>
              </a:rPr>
            </a:br>
            <a:r>
              <a:rPr lang="es-ES" sz="1800" b="1" dirty="0">
                <a:solidFill>
                  <a:srgbClr val="00B050"/>
                </a:solidFill>
                <a:latin typeface="Bookman Old Style"/>
                <a:ea typeface="Times New Roman"/>
                <a:cs typeface="Times New Roman"/>
              </a:rPr>
              <a:t>  </a:t>
            </a:r>
            <a:r>
              <a:rPr lang="es-ES" sz="2400" dirty="0">
                <a:latin typeface="Bookman Old Style"/>
                <a:ea typeface="Times New Roman"/>
                <a:cs typeface="Times New Roman"/>
              </a:rPr>
              <a:t>a) Se valora como factor o elemento negativo para la atribución de la custodia la presencia en un progenitor de.   1) Conductas adictivas.</a:t>
            </a:r>
            <a:br>
              <a:rPr lang="es-ES" sz="2400" dirty="0">
                <a:latin typeface="Bookman Old Style"/>
                <a:ea typeface="Times New Roman"/>
                <a:cs typeface="Times New Roman"/>
              </a:rPr>
            </a:br>
            <a:r>
              <a:rPr lang="es-ES" sz="2400" dirty="0">
                <a:latin typeface="Bookman Old Style"/>
                <a:ea typeface="Times New Roman"/>
                <a:cs typeface="Times New Roman"/>
              </a:rPr>
              <a:t>        2) Trastornos de conducta o comportamiento gene-</a:t>
            </a:r>
            <a:r>
              <a:rPr lang="es-ES" sz="2400" dirty="0" err="1">
                <a:latin typeface="Bookman Old Style"/>
                <a:ea typeface="Times New Roman"/>
                <a:cs typeface="Times New Roman"/>
              </a:rPr>
              <a:t>rales</a:t>
            </a:r>
            <a:r>
              <a:rPr lang="es-ES" sz="2400" dirty="0">
                <a:latin typeface="Bookman Old Style"/>
                <a:ea typeface="Times New Roman"/>
                <a:cs typeface="Times New Roman"/>
              </a:rPr>
              <a:t> o asociados a la alimentación.</a:t>
            </a:r>
            <a:br>
              <a:rPr lang="es-ES" sz="2400" dirty="0">
                <a:latin typeface="Bookman Old Style"/>
                <a:ea typeface="Times New Roman"/>
                <a:cs typeface="Times New Roman"/>
              </a:rPr>
            </a:br>
            <a:r>
              <a:rPr lang="es-ES" sz="2400" dirty="0">
                <a:latin typeface="Bookman Old Style"/>
                <a:ea typeface="Times New Roman"/>
                <a:cs typeface="Times New Roman"/>
              </a:rPr>
              <a:t>        3) Trastornos o enfermedades psiquiátricas.</a:t>
            </a:r>
            <a:br>
              <a:rPr lang="es-ES" sz="2400" dirty="0">
                <a:latin typeface="Bookman Old Style"/>
                <a:ea typeface="Times New Roman"/>
                <a:cs typeface="Times New Roman"/>
              </a:rPr>
            </a:br>
            <a:r>
              <a:rPr lang="es-ES" sz="2400" dirty="0">
                <a:latin typeface="Bookman Old Style"/>
                <a:ea typeface="Times New Roman"/>
                <a:cs typeface="Times New Roman"/>
              </a:rPr>
              <a:t>        4) Los aspectos de la personalidad que revelen falta de habilidades para el desempeño de las funciones </a:t>
            </a:r>
            <a:r>
              <a:rPr lang="es-ES" sz="2400" dirty="0" err="1">
                <a:latin typeface="Bookman Old Style"/>
                <a:ea typeface="Times New Roman"/>
                <a:cs typeface="Times New Roman"/>
              </a:rPr>
              <a:t>pa-rentales</a:t>
            </a:r>
            <a:r>
              <a:rPr lang="es-ES" sz="2400" dirty="0">
                <a:latin typeface="Bookman Old Style"/>
                <a:ea typeface="Times New Roman"/>
                <a:cs typeface="Times New Roman"/>
              </a:rPr>
              <a:t>,  perfil de persona violenta, o que tiende a alejar al menor del otro progenitor o que no observa con el me-</a:t>
            </a:r>
            <a:r>
              <a:rPr lang="es-ES" sz="2400" dirty="0" err="1">
                <a:latin typeface="Bookman Old Style"/>
                <a:ea typeface="Times New Roman"/>
                <a:cs typeface="Times New Roman"/>
              </a:rPr>
              <a:t>nor</a:t>
            </a:r>
            <a:r>
              <a:rPr lang="es-ES" sz="2400" dirty="0">
                <a:latin typeface="Bookman Old Style"/>
                <a:ea typeface="Times New Roman"/>
                <a:cs typeface="Times New Roman"/>
              </a:rPr>
              <a:t> el respeto y trato adecuado y no muestra facultades para educarle en un ambiente de paz y tranquilidad, o no tiene una relación afectiva vinculante y sólida con él.</a:t>
            </a:r>
            <a:br>
              <a:rPr lang="es-ES" sz="1800" b="1" dirty="0">
                <a:solidFill>
                  <a:srgbClr val="00B050"/>
                </a:solidFill>
                <a:latin typeface="Bookman Old Style"/>
                <a:ea typeface="Times New Roman"/>
                <a:cs typeface="Times New Roman"/>
              </a:rPr>
            </a:br>
            <a:r>
              <a:rPr lang="es-ES" sz="1800" b="1" dirty="0">
                <a:solidFill>
                  <a:srgbClr val="00B050"/>
                </a:solidFill>
                <a:latin typeface="Bookman Old Style"/>
                <a:ea typeface="Times New Roman"/>
                <a:cs typeface="Times New Roman"/>
              </a:rPr>
              <a:t>                                </a:t>
            </a:r>
            <a:endParaRPr lang="es-ES" sz="1800" b="1" dirty="0"/>
          </a:p>
        </p:txBody>
      </p:sp>
      <p:sp>
        <p:nvSpPr>
          <p:cNvPr id="3" name="Marcador de número de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2073E9-2A70-44F5-AFA3-C7079211E9E1}" type="slidenum">
              <a:rPr lang="es-ES" smtClean="0"/>
              <a:pPr>
                <a:defRPr/>
              </a:pPr>
              <a:t>8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07949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512" y="274637"/>
            <a:ext cx="8856984" cy="6446837"/>
          </a:xfrm>
        </p:spPr>
        <p:txBody>
          <a:bodyPr/>
          <a:lstStyle/>
          <a:p>
            <a:pPr algn="l"/>
            <a:r>
              <a:rPr lang="es-ES" sz="2000" b="1" dirty="0">
                <a:solidFill>
                  <a:srgbClr val="00B050"/>
                </a:solidFill>
                <a:latin typeface="Bookman Old Style"/>
                <a:ea typeface="Times New Roman"/>
                <a:cs typeface="Times New Roman"/>
              </a:rPr>
              <a:t>VI. LA VALORACIÓN LEGAL  DE LA VIOLENCIA DE GENERO, LA VIOLENCIA DOMÉSTICA Y EL MALTRATO DE LOS MENORES COMO CRITERIO DE ADOPCIÓN DE MEDIDAS DE ESTOS.       </a:t>
            </a:r>
            <a:r>
              <a:rPr lang="es-ES" sz="2400" b="1" dirty="0">
                <a:latin typeface="Bookman Old Style"/>
                <a:ea typeface="Times New Roman"/>
                <a:cs typeface="Times New Roman"/>
              </a:rPr>
              <a:t>9</a:t>
            </a:r>
            <a:br>
              <a:rPr lang="es-ES" sz="2000" b="1" dirty="0">
                <a:solidFill>
                  <a:srgbClr val="00B050"/>
                </a:solidFill>
                <a:latin typeface="Bookman Old Style"/>
                <a:ea typeface="Times New Roman"/>
                <a:cs typeface="Times New Roman"/>
              </a:rPr>
            </a:br>
            <a:r>
              <a:rPr lang="es-ES" sz="1800" b="1" dirty="0">
                <a:solidFill>
                  <a:srgbClr val="00B050"/>
                </a:solidFill>
                <a:latin typeface="Bookman Old Style"/>
                <a:ea typeface="Times New Roman"/>
                <a:cs typeface="Times New Roman"/>
              </a:rPr>
              <a:t>   </a:t>
            </a:r>
            <a:r>
              <a:rPr lang="es-ES" sz="2400" dirty="0">
                <a:latin typeface="Bookman Old Style"/>
                <a:ea typeface="Times New Roman"/>
                <a:cs typeface="Times New Roman"/>
              </a:rPr>
              <a:t>Art. 92.7 </a:t>
            </a:r>
            <a:r>
              <a:rPr lang="es-ES" sz="2400" dirty="0" err="1">
                <a:latin typeface="Bookman Old Style"/>
                <a:ea typeface="Times New Roman"/>
                <a:cs typeface="Times New Roman"/>
              </a:rPr>
              <a:t>Cc.</a:t>
            </a:r>
            <a:r>
              <a:rPr lang="es-ES" sz="2400" dirty="0">
                <a:latin typeface="Bookman Old Style"/>
                <a:ea typeface="Times New Roman"/>
                <a:cs typeface="Times New Roman"/>
              </a:rPr>
              <a:t> </a:t>
            </a:r>
            <a:br>
              <a:rPr lang="es-ES" sz="2400" dirty="0">
                <a:latin typeface="Bookman Old Style"/>
                <a:ea typeface="Times New Roman"/>
                <a:cs typeface="Times New Roman"/>
              </a:rPr>
            </a:br>
            <a:r>
              <a:rPr lang="es-ES" sz="2400" dirty="0">
                <a:latin typeface="Bookman Old Style"/>
                <a:ea typeface="Times New Roman"/>
                <a:cs typeface="Times New Roman"/>
              </a:rPr>
              <a:t>   Art. 94, párrafos 4º y 5º del </a:t>
            </a:r>
            <a:r>
              <a:rPr lang="es-ES" sz="2400" dirty="0" err="1">
                <a:latin typeface="Bookman Old Style"/>
                <a:ea typeface="Times New Roman"/>
                <a:cs typeface="Times New Roman"/>
              </a:rPr>
              <a:t>Cc.</a:t>
            </a:r>
            <a:br>
              <a:rPr lang="es-ES" sz="2400" dirty="0">
                <a:latin typeface="Bookman Old Style"/>
                <a:ea typeface="Times New Roman"/>
                <a:cs typeface="Times New Roman"/>
              </a:rPr>
            </a:br>
            <a:r>
              <a:rPr lang="es-ES" sz="2400" dirty="0">
                <a:latin typeface="Bookman Old Style"/>
                <a:ea typeface="Times New Roman"/>
                <a:cs typeface="Times New Roman"/>
              </a:rPr>
              <a:t>   Art. 158, 4º y 6º del </a:t>
            </a:r>
            <a:r>
              <a:rPr lang="es-ES" sz="2400" dirty="0" err="1">
                <a:latin typeface="Bookman Old Style"/>
                <a:ea typeface="Times New Roman"/>
                <a:cs typeface="Times New Roman"/>
              </a:rPr>
              <a:t>Cc.</a:t>
            </a:r>
            <a:br>
              <a:rPr lang="es-ES" sz="2400" dirty="0">
                <a:latin typeface="Bookman Old Style"/>
                <a:ea typeface="Times New Roman"/>
                <a:cs typeface="Times New Roman"/>
              </a:rPr>
            </a:br>
            <a:r>
              <a:rPr lang="es-ES" sz="2400" b="1" dirty="0">
                <a:solidFill>
                  <a:srgbClr val="00B050"/>
                </a:solidFill>
                <a:latin typeface="Bookman Old Style"/>
                <a:ea typeface="Times New Roman"/>
                <a:cs typeface="Times New Roman"/>
              </a:rPr>
              <a:t>VII. ¿Cómo se valora por el juez el maltrato psíquico infligido por un progenitor a un menor a efectos de la atribución de la guarda y custodia o el régimen de visitas?  </a:t>
            </a:r>
            <a:r>
              <a:rPr lang="es-ES" sz="2400" dirty="0">
                <a:latin typeface="Bookman Old Style" panose="02050604050505020204" pitchFamily="18" charset="0"/>
                <a:ea typeface="Times New Roman"/>
                <a:cs typeface="Times New Roman"/>
              </a:rPr>
              <a:t>Dos ejemplos:</a:t>
            </a:r>
            <a:br>
              <a:rPr lang="es-ES" sz="2400" dirty="0">
                <a:latin typeface="Bookman Old Style" panose="02050604050505020204" pitchFamily="18" charset="0"/>
                <a:ea typeface="Times New Roman"/>
                <a:cs typeface="Times New Roman"/>
              </a:rPr>
            </a:br>
            <a:r>
              <a:rPr lang="es-ES" sz="2400" dirty="0">
                <a:latin typeface="Bookman Old Style" panose="02050604050505020204" pitchFamily="18" charset="0"/>
                <a:ea typeface="Times New Roman"/>
                <a:cs typeface="Times New Roman"/>
              </a:rPr>
              <a:t>Caso 1. SAP Alicante, Secc. 9ª, núm.. 41/2020, de a4 de febrero: Establece régimen de </a:t>
            </a:r>
            <a:r>
              <a:rPr lang="es-ES" sz="2400" dirty="0" err="1">
                <a:latin typeface="Bookman Old Style" panose="02050604050505020204" pitchFamily="18" charset="0"/>
                <a:ea typeface="Times New Roman"/>
                <a:cs typeface="Times New Roman"/>
              </a:rPr>
              <a:t>GyC.Comptda</a:t>
            </a:r>
            <a:r>
              <a:rPr lang="es-ES" sz="2400" dirty="0">
                <a:latin typeface="Bookman Old Style" panose="02050604050505020204" pitchFamily="18" charset="0"/>
                <a:ea typeface="Times New Roman"/>
                <a:cs typeface="Times New Roman"/>
              </a:rPr>
              <a:t>. por la </a:t>
            </a:r>
            <a:r>
              <a:rPr lang="es-ES" sz="2400" dirty="0" err="1">
                <a:latin typeface="Bookman Old Style" panose="02050604050505020204" pitchFamily="18" charset="0"/>
                <a:ea typeface="Times New Roman"/>
                <a:cs typeface="Times New Roman"/>
              </a:rPr>
              <a:t>mani-pulación</a:t>
            </a:r>
            <a:r>
              <a:rPr lang="es-ES" sz="2400" dirty="0">
                <a:latin typeface="Bookman Old Style" panose="02050604050505020204" pitchFamily="18" charset="0"/>
                <a:ea typeface="Times New Roman"/>
                <a:cs typeface="Times New Roman"/>
              </a:rPr>
              <a:t> de  los menores por la madre contra el padre.</a:t>
            </a:r>
            <a:br>
              <a:rPr lang="es-ES" sz="2400" dirty="0">
                <a:latin typeface="Bookman Old Style" panose="02050604050505020204" pitchFamily="18" charset="0"/>
                <a:ea typeface="Times New Roman"/>
                <a:cs typeface="Times New Roman"/>
              </a:rPr>
            </a:br>
            <a:r>
              <a:rPr lang="es-ES" sz="2400" dirty="0">
                <a:latin typeface="Bookman Old Style" panose="02050604050505020204" pitchFamily="18" charset="0"/>
                <a:ea typeface="Times New Roman"/>
                <a:cs typeface="Times New Roman"/>
              </a:rPr>
              <a:t>Caso 2. </a:t>
            </a:r>
            <a:r>
              <a:rPr lang="es-ES" sz="2400" dirty="0" err="1">
                <a:latin typeface="Bookman Old Style" panose="02050604050505020204" pitchFamily="18" charset="0"/>
                <a:ea typeface="Times New Roman"/>
                <a:cs typeface="Times New Roman"/>
              </a:rPr>
              <a:t>Sta.JPI</a:t>
            </a:r>
            <a:r>
              <a:rPr lang="es-ES" sz="2400" dirty="0">
                <a:latin typeface="Bookman Old Style" panose="02050604050505020204" pitchFamily="18" charset="0"/>
                <a:ea typeface="Times New Roman"/>
                <a:cs typeface="Times New Roman"/>
              </a:rPr>
              <a:t> nº 24 de Madrid, núm.. 347/2024, de 15 de octubre: Se suspende el régimen de visitas con la me-</a:t>
            </a:r>
            <a:r>
              <a:rPr lang="es-ES" sz="2400" dirty="0" err="1">
                <a:latin typeface="Bookman Old Style" panose="02050604050505020204" pitchFamily="18" charset="0"/>
                <a:ea typeface="Times New Roman"/>
                <a:cs typeface="Times New Roman"/>
              </a:rPr>
              <a:t>nor</a:t>
            </a:r>
            <a:r>
              <a:rPr lang="es-ES" sz="2400" dirty="0">
                <a:latin typeface="Bookman Old Style" panose="02050604050505020204" pitchFamily="18" charset="0"/>
                <a:ea typeface="Times New Roman"/>
                <a:cs typeface="Times New Roman"/>
              </a:rPr>
              <a:t> al padre que inflige maltrato psicológico a la misma denigrando continuamente la figura de la madre.</a:t>
            </a:r>
            <a:endParaRPr lang="es-ES" sz="2400" dirty="0">
              <a:latin typeface="Bookman Old Style" panose="02050604050505020204" pitchFamily="18" charset="0"/>
            </a:endParaRPr>
          </a:p>
        </p:txBody>
      </p:sp>
      <p:sp>
        <p:nvSpPr>
          <p:cNvPr id="3" name="Marcador de número de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2073E9-2A70-44F5-AFA3-C7079211E9E1}" type="slidenum">
              <a:rPr lang="es-ES" smtClean="0"/>
              <a:pPr>
                <a:defRPr/>
              </a:pPr>
              <a:t>9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66254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/>
          <a:lstStyle/>
          <a:p>
            <a:r>
              <a:rPr lang="es-ES"/>
              <a:t>GRACIAS POR VUESTRA </a:t>
            </a:r>
            <a:r>
              <a:rPr lang="es-ES" dirty="0"/>
              <a:t>ATENCIÓN.</a:t>
            </a:r>
          </a:p>
        </p:txBody>
      </p:sp>
      <p:sp>
        <p:nvSpPr>
          <p:cNvPr id="3" name="Marcador de número de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2073E9-2A70-44F5-AFA3-C7079211E9E1}" type="slidenum">
              <a:rPr lang="es-ES" smtClean="0"/>
              <a:pPr>
                <a:defRPr/>
              </a:pPr>
              <a:t>10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50520934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C.P.P.Curso Violenc.Gén.ICAM. Clase sob. el proceso liquid.Soc.Gananc.2020.">
  <a:themeElements>
    <a:clrScheme name="Concurrencia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PRESENTAC.P.P.Curso Violenc.Gén.ICAM. Clase sob. el proceso liquid.Soc.Gananc.2020.</Template>
  <TotalTime>3500</TotalTime>
  <Words>1256</Words>
  <Application>Microsoft Office PowerPoint</Application>
  <PresentationFormat>Presentación en pantalla (4:3)</PresentationFormat>
  <Paragraphs>26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4" baseType="lpstr">
      <vt:lpstr>Arial</vt:lpstr>
      <vt:lpstr>Bookman Old Style</vt:lpstr>
      <vt:lpstr>Calibri</vt:lpstr>
      <vt:lpstr>PRESENTAC.P.P.Curso Violenc.Gén.ICAM. Clase sob. el proceso liquid.Soc.Gananc.2020.</vt:lpstr>
      <vt:lpstr> Ponencia sobre: “El maltrato infantil en el ámbito familiar y jurídico”. Ponente: Juan Pablo González del Pozo, magistrado-juez jubilado, ex titular del JPI, de Familia, nº 24 de Madrid  </vt:lpstr>
      <vt:lpstr>                                                                                I. LOS SUPUESTOS DE HECHO DE MALTRATO  INFANTIL      2                   INFANTIL MAS FRECUENTES EN LOS PROCESOS DE RUPTURA DE PAREJAS CON HIJOS Y EL ESCENARIO JUDICIAL EN QUE SE RESUELVEN.   -Abusos sexuales.   -Violencia de género/violencia vicaria.   -Violencia doméstica.   -Maltrato físico.   -Maltrato psíquico. Especial referencia a la instrumenta-lización del menor por uno o ambos progenitores.     Referencia a los órganos jurisdiccionales competentes para conocer de los actos relativos a la violencia sobre los menores:      -Ámbito civil      -Ámbito penal    </vt:lpstr>
      <vt:lpstr>I. LOS SUPUESTOS DE HECHO DE MALTRATO  INFANTIL   3                      INFANTIL MAS FRECUENTES ….(Continuac.)  La instrumentalización de los menores por sus progenito-res en beneficio propio para obtener ventaja en el proceso de ruptura de pareja en situación de conflicto de alta in-tensidad.    A) Mecanismos para la instrumentalización:   -Desvalorización/denigración del otro progenitor.   -La creación intencional de un conflicto de lealtades al menor.   -La compra de la voluntad del menor con dádivas, pre-mios o regalos que el otro progen. no puede dar.   -La indebida implicación del menor  en el conflicto al facilitarle datos del proceso judicial con manipulación de la verdad.     B) Efectos de la instrumentalización, inmediatos y a medio/largo plazo.</vt:lpstr>
      <vt:lpstr>II.¿CÓMO LLEGA A LOS JUZGADOS DE FAMILIA LA  NOTICIA DEL MALTRATO INFANTIL?                                                     4  A) Una vez iniciado el proceso, a través de los escritos de alegaciones:   -Demanda.   -Contestación.   -Escritos de alegación de hechos nuevos.  B) Tras la finalización del proceso, una vez que existe sentencia o auto que establece las medidas paterno-filiales.    -Por demandas de modficación de medidas.    -Demandas de ejecución de sentencia.    -Expedientes de medidas de protección del art.158 del Cc. por ejercicio inadecuado de la potestad de guarda.    -Informes de los Servicios Sociales.    -Informes de seguimiento de los equipos técnicos adscritos a los Juzgados </vt:lpstr>
      <vt:lpstr>III LA PRUEBA DE LA EXISTENCIA DEL MALTRATO             5    -Apuntes o anotaciones en la historia clínica del menor.    -Informes psiquiátricos o psicológicos de parte.    -Informes del equipo psicosocial encargados por el juez.    -Grabaciones de audio o video.    -Informes de los Servicios Sociales.    -Informes del gabinete psicopedagógico de los Colegios.   -Informes de los Puntos de Encuentro Familiar.    -Pruebas testificales y de interrogatorio de las partes.    -Exploración judicial de l/la menor.</vt:lpstr>
      <vt:lpstr>IV. LOS INDICADORES DE MALTRATO PSICOLÓGICO             6  -Los cambios de actitud y conducta del menor, con presencia de agesividad, angustia, ansiedad, etc.   -La presencia de un conflicto de lealtades.   -El conocimiento de datos de la vida íntima de los pro-genitores, como prácticas sexuales o infidelidades.   -La culpabilización del conflicto parental.   .La somatización de la ansiedad o estrés sin patología orgánica que la sustente. Baja autoestima.   -Trastornos de ansiedad o depresión.   -Rechazo injustificado a un progenitor no basado en hecho objetivo alguno</vt:lpstr>
      <vt:lpstr> V. LA VALORACIÓN JUDICIAL DEL MALTRATO PSIQUICO DE LOS MENORES: SU INCIDENCIA EN LAS DECISIONES DE PATRIA POTESTAD, CUSTODIA Y RÉGIMEN DE VISITAS                                                   7                                                                                                                                                                                     -El criterio general a tener en cuenta por el juez en las decisiones sobre PP, GyC. Y RV: el interés superior del menor como criterio primordial y preferente.  -Aproximación al concepto de ISM, como juicio de pronóstico: Procurar al menor  su desarrollo espiritual y físico en un clima de estabilidad y paz que garantice en la forma más favorable posible su educación e instrucción y la satisfacción de sus necesidades materiales y morales.  - La capacidad parental de los progenitores: Factores o circunstancias personales que se consideran negativos para el ordenado y correcto desarrollo de las funciones inherentes al ejercicio de la guarda y custodia.</vt:lpstr>
      <vt:lpstr>V. LA VALORACIÓN JUDICIAL DEL MALTRATO PSIQUICO DE LOS MENORES: SU INCIDENCIA …(Continuac.)                                        8  -Criterios grles de evaluación de la capacidad paren-tal:   a) Se valora como factor o elemento negativo para la atribución de la custodia la presencia en un progenitor de.   1) Conductas adictivas.         2) Trastornos de conducta o comportamiento gene-rales o asociados a la alimentación.         3) Trastornos o enfermedades psiquiátricas.         4) Los aspectos de la personalidad que revelen falta de habilidades para el desempeño de las funciones pa-rentales,  perfil de persona violenta, o que tiende a alejar al menor del otro progenitor o que no observa con el me-nor el respeto y trato adecuado y no muestra facultades para educarle en un ambiente de paz y tranquilidad, o no tiene una relación afectiva vinculante y sólida con él.                                 </vt:lpstr>
      <vt:lpstr>VI. LA VALORACIÓN LEGAL  DE LA VIOLENCIA DE GENERO, LA VIOLENCIA DOMÉSTICA Y EL MALTRATO DE LOS MENORES COMO CRITERIO DE ADOPCIÓN DE MEDIDAS DE ESTOS.       9    Art. 92.7 Cc.     Art. 94, párrafos 4º y 5º del Cc.    Art. 158, 4º y 6º del Cc. VII. ¿Cómo se valora por el juez el maltrato psíquico infligido por un progenitor a un menor a efectos de la atribución de la guarda y custodia o el régimen de visitas?  Dos ejemplos: Caso 1. SAP Alicante, Secc. 9ª, núm.. 41/2020, de a4 de febrero: Establece régimen de GyC.Comptda. por la mani-pulación de  los menores por la madre contra el padre. Caso 2. Sta.JPI nº 24 de Madrid, núm.. 347/2024, de 15 de octubre: Se suspende el régimen de visitas con la me-nor al padre que inflige maltrato psicológico a la misma denigrando continuamente la figura de la madre.</vt:lpstr>
      <vt:lpstr>GRACIAS POR VUESTRA ATENCIÓN.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ILUSTRE COLEGIO DE  ABOGADOS DE  MADRID. CURSO DE PRACTICA PROCESAL CIVIL.   Formacion on line   “El proceso de  liquidación de la sociedad de gananciales. Referencia a la liquidación de otros regímenes económico matrimoniales.”</dc:title>
  <dc:creator>JuanPablo</dc:creator>
  <cp:lastModifiedBy>Maria Teresa  Vega</cp:lastModifiedBy>
  <cp:revision>214</cp:revision>
  <dcterms:created xsi:type="dcterms:W3CDTF">2020-11-03T18:39:51Z</dcterms:created>
  <dcterms:modified xsi:type="dcterms:W3CDTF">2026-05-05T07:40:04Z</dcterms:modified>
</cp:coreProperties>
</file>