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5"/>
    <p:sldMasterId id="2147483671" r:id="rId6"/>
  </p:sldMasterIdLst>
  <p:notesMasterIdLst>
    <p:notesMasterId r:id="rId7"/>
  </p:notesMasterIdLst>
  <p:sldIdLst>
    <p:sldId id="256" r:id="rId8"/>
    <p:sldId id="257" r:id="rId9"/>
  </p:sldIdLst>
  <p:sldSz cy="5143500" cx="9144000"/>
  <p:notesSz cx="6858000" cy="9144000"/>
  <p:embeddedFontLst>
    <p:embeddedFont>
      <p:font typeface="PT Sans Narrow"/>
      <p:regular r:id="rId10"/>
      <p:bold r:id="rId11"/>
    </p:embeddedFont>
    <p:embeddedFont>
      <p:font typeface="Open Sans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2F00050-33C2-4ABF-B673-9E0065935167}">
  <a:tblStyle styleId="{92F00050-33C2-4ABF-B673-9E006593516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PTSansNarrow-bold.fntdata"/><Relationship Id="rId10" Type="http://schemas.openxmlformats.org/officeDocument/2006/relationships/font" Target="fonts/PTSansNarrow-regular.fntdata"/><Relationship Id="rId13" Type="http://schemas.openxmlformats.org/officeDocument/2006/relationships/font" Target="fonts/OpenSans-bold.fntdata"/><Relationship Id="rId12" Type="http://schemas.openxmlformats.org/officeDocument/2006/relationships/font" Target="fonts/OpenSans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15" Type="http://schemas.openxmlformats.org/officeDocument/2006/relationships/font" Target="fonts/OpenSans-boldItalic.fntdata"/><Relationship Id="rId14" Type="http://schemas.openxmlformats.org/officeDocument/2006/relationships/font" Target="fonts/OpenSans-italic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dc506ebc5e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dc506ebc5e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dc506ebc5e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dc506ebc5e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Google Shape;55;p14"/>
          <p:cNvCxnSpPr/>
          <p:nvPr/>
        </p:nvCxnSpPr>
        <p:spPr>
          <a:xfrm>
            <a:off x="7007735" y="3176888"/>
            <a:ext cx="562200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" name="Google Shape;56;p14"/>
          <p:cNvCxnSpPr/>
          <p:nvPr/>
        </p:nvCxnSpPr>
        <p:spPr>
          <a:xfrm>
            <a:off x="1575035" y="3158252"/>
            <a:ext cx="562200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57" name="Google Shape;57;p14"/>
          <p:cNvGrpSpPr/>
          <p:nvPr/>
        </p:nvGrpSpPr>
        <p:grpSpPr>
          <a:xfrm>
            <a:off x="1004144" y="1022025"/>
            <a:ext cx="7136668" cy="152400"/>
            <a:chOff x="1346429" y="1011300"/>
            <a:chExt cx="6452100" cy="152400"/>
          </a:xfrm>
        </p:grpSpPr>
        <p:cxnSp>
          <p:nvCxnSpPr>
            <p:cNvPr id="58" name="Google Shape;58;p14"/>
            <p:cNvCxnSpPr/>
            <p:nvPr/>
          </p:nvCxnSpPr>
          <p:spPr>
            <a:xfrm rot="10800000">
              <a:off x="1346429" y="1011300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59" name="Google Shape;59;p14"/>
            <p:cNvCxnSpPr/>
            <p:nvPr/>
          </p:nvCxnSpPr>
          <p:spPr>
            <a:xfrm rot="10800000">
              <a:off x="1346429" y="1163700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60" name="Google Shape;60;p14"/>
          <p:cNvGrpSpPr/>
          <p:nvPr/>
        </p:nvGrpSpPr>
        <p:grpSpPr>
          <a:xfrm>
            <a:off x="1004151" y="3969100"/>
            <a:ext cx="7136668" cy="152400"/>
            <a:chOff x="1346435" y="3969088"/>
            <a:chExt cx="6452100" cy="152400"/>
          </a:xfrm>
        </p:grpSpPr>
        <p:cxnSp>
          <p:nvCxnSpPr>
            <p:cNvPr id="61" name="Google Shape;61;p14"/>
            <p:cNvCxnSpPr/>
            <p:nvPr/>
          </p:nvCxnSpPr>
          <p:spPr>
            <a:xfrm>
              <a:off x="1346435" y="4121488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62" name="Google Shape;62;p14"/>
            <p:cNvCxnSpPr/>
            <p:nvPr/>
          </p:nvCxnSpPr>
          <p:spPr>
            <a:xfrm>
              <a:off x="1346435" y="3969088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63" name="Google Shape;63;p14"/>
          <p:cNvSpPr txBox="1"/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64" name="Google Shape;64;p14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5" name="Google Shape;65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69" name="Google Shape;69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" type="body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8" name="Google Shape;78;p17"/>
          <p:cNvSpPr txBox="1"/>
          <p:nvPr>
            <p:ph idx="2" type="body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9" name="Google Shape;7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82" name="Google Shape;82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5" name="Google Shape;85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6" name="Google Shape;86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6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0"/>
          <p:cNvSpPr txBox="1"/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9" name="Google Shape;89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1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92" name="Google Shape;92;p21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3" name="Google Shape;93;p21"/>
          <p:cNvSpPr txBox="1"/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94" name="Google Shape;94;p21"/>
          <p:cNvSpPr txBox="1"/>
          <p:nvPr>
            <p:ph idx="1" type="subTitle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5" name="Google Shape;95;p21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6" name="Google Shape;9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2"/>
          <p:cNvSpPr txBox="1"/>
          <p:nvPr>
            <p:ph idx="1" type="body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/>
        </p:txBody>
      </p:sp>
      <p:sp>
        <p:nvSpPr>
          <p:cNvPr id="99" name="Google Shape;99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3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23"/>
          <p:cNvSpPr txBox="1"/>
          <p:nvPr>
            <p:ph hasCustomPrompt="1" type="title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3" name="Google Shape;103;p23"/>
          <p:cNvSpPr txBox="1"/>
          <p:nvPr>
            <p:ph idx="1" type="body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04" name="Google Shape;104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tropic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5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457200" lvl="0" marL="22860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Familia </a:t>
            </a:r>
            <a:endParaRPr/>
          </a:p>
        </p:txBody>
      </p:sp>
      <p:sp>
        <p:nvSpPr>
          <p:cNvPr id="112" name="Google Shape;112;p25"/>
          <p:cNvSpPr/>
          <p:nvPr/>
        </p:nvSpPr>
        <p:spPr>
          <a:xfrm>
            <a:off x="1939775" y="1101025"/>
            <a:ext cx="3494400" cy="5304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Open Sans"/>
                <a:ea typeface="Open Sans"/>
                <a:cs typeface="Open Sans"/>
                <a:sym typeface="Open Sans"/>
              </a:rPr>
              <a:t>Separación/Divorcio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13" name="Google Shape;113;p25"/>
          <p:cNvCxnSpPr/>
          <p:nvPr/>
        </p:nvCxnSpPr>
        <p:spPr>
          <a:xfrm flipH="1">
            <a:off x="2020500" y="1630700"/>
            <a:ext cx="392100" cy="2652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14" name="Google Shape;114;p25"/>
          <p:cNvSpPr/>
          <p:nvPr/>
        </p:nvSpPr>
        <p:spPr>
          <a:xfrm>
            <a:off x="878750" y="2031438"/>
            <a:ext cx="1383900" cy="4209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latin typeface="Open Sans"/>
                <a:ea typeface="Open Sans"/>
                <a:cs typeface="Open Sans"/>
                <a:sym typeface="Open Sans"/>
              </a:rPr>
              <a:t>Menor fuera del conflicto parental </a:t>
            </a:r>
            <a:endParaRPr sz="1100"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15" name="Google Shape;115;p25"/>
          <p:cNvCxnSpPr/>
          <p:nvPr/>
        </p:nvCxnSpPr>
        <p:spPr>
          <a:xfrm>
            <a:off x="1351700" y="2475850"/>
            <a:ext cx="0" cy="3060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16" name="Google Shape;116;p25"/>
          <p:cNvCxnSpPr/>
          <p:nvPr/>
        </p:nvCxnSpPr>
        <p:spPr>
          <a:xfrm>
            <a:off x="1951150" y="2439138"/>
            <a:ext cx="126900" cy="2652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17" name="Google Shape;117;p25"/>
          <p:cNvSpPr/>
          <p:nvPr/>
        </p:nvSpPr>
        <p:spPr>
          <a:xfrm>
            <a:off x="186650" y="2800275"/>
            <a:ext cx="692100" cy="8304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Open Sans"/>
                <a:ea typeface="Open Sans"/>
                <a:cs typeface="Open Sans"/>
                <a:sym typeface="Open Sans"/>
              </a:rPr>
              <a:t>+ 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8" name="Google Shape;118;p25"/>
          <p:cNvSpPr/>
          <p:nvPr/>
        </p:nvSpPr>
        <p:spPr>
          <a:xfrm>
            <a:off x="1005650" y="2805363"/>
            <a:ext cx="692100" cy="8304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Open Sans"/>
                <a:ea typeface="Open Sans"/>
                <a:cs typeface="Open Sans"/>
                <a:sym typeface="Open Sans"/>
              </a:rPr>
              <a:t>=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9" name="Google Shape;119;p25"/>
          <p:cNvSpPr/>
          <p:nvPr/>
        </p:nvSpPr>
        <p:spPr>
          <a:xfrm>
            <a:off x="1787000" y="2805375"/>
            <a:ext cx="692100" cy="8304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Open Sans"/>
                <a:ea typeface="Open Sans"/>
                <a:cs typeface="Open Sans"/>
                <a:sym typeface="Open Sans"/>
              </a:rPr>
              <a:t>-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20" name="Google Shape;120;p25"/>
          <p:cNvCxnSpPr/>
          <p:nvPr/>
        </p:nvCxnSpPr>
        <p:spPr>
          <a:xfrm flipH="1">
            <a:off x="878750" y="2439138"/>
            <a:ext cx="126900" cy="2652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21" name="Google Shape;121;p25"/>
          <p:cNvSpPr/>
          <p:nvPr/>
        </p:nvSpPr>
        <p:spPr>
          <a:xfrm>
            <a:off x="601900" y="4181688"/>
            <a:ext cx="1383900" cy="4209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000">
                <a:latin typeface="Open Sans"/>
                <a:ea typeface="Open Sans"/>
                <a:cs typeface="Open Sans"/>
                <a:sym typeface="Open Sans"/>
              </a:rPr>
              <a:t>Conflicto de lealtades</a:t>
            </a:r>
            <a:r>
              <a:rPr lang="es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22" name="Google Shape;122;p25"/>
          <p:cNvCxnSpPr>
            <a:stCxn id="117" idx="2"/>
          </p:cNvCxnSpPr>
          <p:nvPr/>
        </p:nvCxnSpPr>
        <p:spPr>
          <a:xfrm>
            <a:off x="532700" y="3630675"/>
            <a:ext cx="242100" cy="3459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23" name="Google Shape;123;p25"/>
          <p:cNvCxnSpPr/>
          <p:nvPr/>
        </p:nvCxnSpPr>
        <p:spPr>
          <a:xfrm flipH="1">
            <a:off x="1899425" y="3656775"/>
            <a:ext cx="242100" cy="3459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24" name="Google Shape;124;p25"/>
          <p:cNvCxnSpPr>
            <a:stCxn id="118" idx="2"/>
          </p:cNvCxnSpPr>
          <p:nvPr/>
        </p:nvCxnSpPr>
        <p:spPr>
          <a:xfrm>
            <a:off x="1351700" y="3635763"/>
            <a:ext cx="0" cy="3879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25" name="Google Shape;125;p25"/>
          <p:cNvSpPr/>
          <p:nvPr/>
        </p:nvSpPr>
        <p:spPr>
          <a:xfrm>
            <a:off x="4730250" y="2031451"/>
            <a:ext cx="1383900" cy="4209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000">
                <a:latin typeface="Open Sans"/>
                <a:ea typeface="Open Sans"/>
                <a:cs typeface="Open Sans"/>
                <a:sym typeface="Open Sans"/>
              </a:rPr>
              <a:t>Menor no aislado del conflicto parental </a:t>
            </a:r>
            <a:endParaRPr sz="1000"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26" name="Google Shape;126;p25"/>
          <p:cNvCxnSpPr/>
          <p:nvPr/>
        </p:nvCxnSpPr>
        <p:spPr>
          <a:xfrm>
            <a:off x="4499700" y="3743763"/>
            <a:ext cx="0" cy="3060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27" name="Google Shape;127;p25"/>
          <p:cNvCxnSpPr/>
          <p:nvPr/>
        </p:nvCxnSpPr>
        <p:spPr>
          <a:xfrm>
            <a:off x="5987250" y="2476138"/>
            <a:ext cx="126900" cy="2652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28" name="Google Shape;128;p25"/>
          <p:cNvSpPr/>
          <p:nvPr/>
        </p:nvSpPr>
        <p:spPr>
          <a:xfrm>
            <a:off x="4153650" y="2893425"/>
            <a:ext cx="1164900" cy="8304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000">
                <a:latin typeface="Open Sans"/>
                <a:ea typeface="Open Sans"/>
                <a:cs typeface="Open Sans"/>
                <a:sym typeface="Open Sans"/>
              </a:rPr>
              <a:t>Vinculado a los 2 progenitores </a:t>
            </a:r>
            <a:endParaRPr sz="10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9" name="Google Shape;129;p25"/>
          <p:cNvSpPr/>
          <p:nvPr/>
        </p:nvSpPr>
        <p:spPr>
          <a:xfrm>
            <a:off x="5906450" y="2893425"/>
            <a:ext cx="1210800" cy="8304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000">
                <a:latin typeface="Open Sans"/>
                <a:ea typeface="Open Sans"/>
                <a:cs typeface="Open Sans"/>
                <a:sym typeface="Open Sans"/>
              </a:rPr>
              <a:t>Más vinculado a 1 progenitor</a:t>
            </a:r>
            <a:r>
              <a:rPr lang="es" sz="110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100"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30" name="Google Shape;130;p25"/>
          <p:cNvCxnSpPr/>
          <p:nvPr/>
        </p:nvCxnSpPr>
        <p:spPr>
          <a:xfrm flipH="1">
            <a:off x="4730250" y="2480188"/>
            <a:ext cx="126900" cy="2652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31" name="Google Shape;131;p25"/>
          <p:cNvSpPr/>
          <p:nvPr/>
        </p:nvSpPr>
        <p:spPr>
          <a:xfrm>
            <a:off x="3807750" y="4181688"/>
            <a:ext cx="1383900" cy="4209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000">
                <a:latin typeface="Open Sans"/>
                <a:ea typeface="Open Sans"/>
                <a:cs typeface="Open Sans"/>
                <a:sym typeface="Open Sans"/>
              </a:rPr>
              <a:t>Conflicto de lealtades </a:t>
            </a:r>
            <a:endParaRPr sz="1000"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32" name="Google Shape;132;p25"/>
          <p:cNvCxnSpPr/>
          <p:nvPr/>
        </p:nvCxnSpPr>
        <p:spPr>
          <a:xfrm>
            <a:off x="6425450" y="3799750"/>
            <a:ext cx="0" cy="3060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33" name="Google Shape;133;p25"/>
          <p:cNvSpPr/>
          <p:nvPr/>
        </p:nvSpPr>
        <p:spPr>
          <a:xfrm>
            <a:off x="5746450" y="4222750"/>
            <a:ext cx="1430400" cy="420900"/>
          </a:xfrm>
          <a:prstGeom prst="roundRect">
            <a:avLst>
              <a:gd fmla="val 16667" name="adj"/>
            </a:avLst>
          </a:prstGeom>
          <a:solidFill>
            <a:srgbClr val="FCE5CD"/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900">
                <a:latin typeface="Open Sans"/>
                <a:ea typeface="Open Sans"/>
                <a:cs typeface="Open Sans"/>
                <a:sym typeface="Open Sans"/>
              </a:rPr>
              <a:t>Afinidad pronunciada, polarización  </a:t>
            </a:r>
            <a:endParaRPr sz="900"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34" name="Google Shape;134;p25"/>
          <p:cNvCxnSpPr/>
          <p:nvPr/>
        </p:nvCxnSpPr>
        <p:spPr>
          <a:xfrm>
            <a:off x="4926300" y="1630700"/>
            <a:ext cx="392100" cy="265200"/>
          </a:xfrm>
          <a:prstGeom prst="straightConnector1">
            <a:avLst/>
          </a:prstGeom>
          <a:noFill/>
          <a:ln cap="flat" cmpd="sng" w="9525">
            <a:solidFill>
              <a:srgbClr val="B45F06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35" name="Google Shape;135;p25"/>
          <p:cNvSpPr/>
          <p:nvPr/>
        </p:nvSpPr>
        <p:spPr>
          <a:xfrm>
            <a:off x="6468800" y="255125"/>
            <a:ext cx="1756200" cy="1376400"/>
          </a:xfrm>
          <a:prstGeom prst="roundRect">
            <a:avLst>
              <a:gd fmla="val 16667" name="adj"/>
            </a:avLst>
          </a:prstGeom>
          <a:solidFill>
            <a:srgbClr val="FFEBD7">
              <a:alpha val="72330"/>
            </a:srgbClr>
          </a:solidFill>
          <a:ln cap="flat" cmpd="sng" w="9525">
            <a:solidFill>
              <a:srgbClr val="E691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latin typeface="Open Sans"/>
                <a:ea typeface="Open Sans"/>
                <a:cs typeface="Open Sans"/>
                <a:sym typeface="Open Sans"/>
              </a:rPr>
              <a:t>-Vulnerabilidad del menor: diagnósticos, desarrollo. 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latin typeface="Open Sans"/>
                <a:ea typeface="Open Sans"/>
                <a:cs typeface="Open Sans"/>
                <a:sym typeface="Open Sans"/>
              </a:rPr>
              <a:t>-Acuerdos: ¿declaran?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36" name="Google Shape;136;p25" title="psicologos-madrid-nino-divorcio-separacion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9250" y="2265023"/>
            <a:ext cx="1383900" cy="1697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1" name="Google Shape;141;p26"/>
          <p:cNvGraphicFramePr/>
          <p:nvPr/>
        </p:nvGraphicFramePr>
        <p:xfrm>
          <a:off x="819675" y="484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{92F00050-33C2-4ABF-B673-9E0065935167}</a:tableStyleId>
              </a:tblPr>
              <a:tblGrid>
                <a:gridCol w="2449900"/>
                <a:gridCol w="2413000"/>
                <a:gridCol w="24130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">
                          <a:solidFill>
                            <a:schemeClr val="accent1"/>
                          </a:solidFill>
                          <a:highlight>
                            <a:schemeClr val="lt1"/>
                          </a:highlight>
                        </a:rPr>
                        <a:t>Etapa desarrollo</a:t>
                      </a:r>
                      <a:endParaRPr b="1">
                        <a:solidFill>
                          <a:schemeClr val="accent1"/>
                        </a:solidFill>
                        <a:highlight>
                          <a:schemeClr val="lt1"/>
                        </a:highlight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">
                          <a:solidFill>
                            <a:schemeClr val="accent1"/>
                          </a:solidFill>
                          <a:highlight>
                            <a:schemeClr val="lt1"/>
                          </a:highlight>
                        </a:rPr>
                        <a:t>Situación Cognitiva</a:t>
                      </a:r>
                      <a:endParaRPr b="1">
                        <a:solidFill>
                          <a:schemeClr val="accent1"/>
                        </a:solidFill>
                        <a:highlight>
                          <a:schemeClr val="lt1"/>
                        </a:highlight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">
                          <a:solidFill>
                            <a:schemeClr val="accent1"/>
                          </a:solidFill>
                          <a:highlight>
                            <a:schemeClr val="lt1"/>
                          </a:highlight>
                        </a:rPr>
                        <a:t>Respuesta emocional </a:t>
                      </a:r>
                      <a:r>
                        <a:rPr b="1" lang="es" sz="1000">
                          <a:solidFill>
                            <a:schemeClr val="accent1"/>
                          </a:solidFill>
                          <a:highlight>
                            <a:schemeClr val="lt1"/>
                          </a:highlight>
                        </a:rPr>
                        <a:t>(0-2 años tras divorcio)</a:t>
                      </a:r>
                      <a:endParaRPr b="1" sz="1000">
                        <a:solidFill>
                          <a:schemeClr val="accent1"/>
                        </a:solidFill>
                        <a:highlight>
                          <a:schemeClr val="lt1"/>
                        </a:highlight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Etapa guarderia pre-escolar </a:t>
                      </a:r>
                      <a:endParaRPr sz="1000"/>
                    </a:p>
                  </a:txBody>
                  <a:tcPr marT="91425" marB="91425" marR="91425" marL="91425">
                    <a:lnT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Separación física, temporal, su conducta causa del divorcio</a:t>
                      </a:r>
                      <a:endParaRPr sz="1000"/>
                    </a:p>
                  </a:txBody>
                  <a:tcPr marT="91425" marB="91425" marR="91425" marL="91425">
                    <a:lnT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Miedos, regresión, aturdimiento, conductas agresivas, inhibiciones, mayores necesidades emocionales </a:t>
                      </a:r>
                      <a:endParaRPr sz="1000"/>
                    </a:p>
                  </a:txBody>
                  <a:tcPr marT="91425" marB="91425" marR="91425" marL="91425">
                    <a:lnT cap="flat" cmpd="sng" w="9525">
                      <a:solidFill>
                        <a:srgbClr val="FF99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Etapa 6-8 años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Comprende más finalidad, aunque puede pensar que su conducta tiene impacto, aprecia efectos físicos y psíquicos 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Apenado, temor desorganización, añoranza, cambios afectivos, inhibición o agresión , angustia , fantasías de responsabilidad y reconciliación 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Etapa 9-12 años 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Aprecian perspectiva de cada figura, no se auto culpabilizan, piensa beneficio fin conflictos 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Intenta dominarse por juego y actividad, ansiedad, alteraciones de identidad, somatizaciones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Etapa 12-14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Aprecian complejidad de comunicación, y entienden contradicciones entre lenguaje verbal y gestual, expresan lo que creen de la “intención parental”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Cambio relaciones, triste, angustia y ansiedad, retirada estratégica, hipermadurez, cambios en participación familiar 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Adolescencia 15-18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000"/>
                        <a:t>Separan conflictos parentales de características personales, explican dicvorcio como incompatibilidad parental y ven la posible madurez de la decisión  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CE93D8"/>
      </a:accent2>
      <a:accent3>
        <a:srgbClr val="4DB6AC"/>
      </a:accent3>
      <a:accent4>
        <a:srgbClr val="FF9800"/>
      </a:accent4>
      <a:accent5>
        <a:srgbClr val="009668"/>
      </a:accent5>
      <a:accent6>
        <a:srgbClr val="EEFF41"/>
      </a:accent6>
      <a:hlink>
        <a:srgbClr val="009668"/>
      </a:hlink>
      <a:folHlink>
        <a:srgbClr val="0096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